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2" r:id="rId3"/>
    <p:sldMasterId id="2147483653" r:id="rId4"/>
    <p:sldMasterId id="2147483768" r:id="rId5"/>
    <p:sldMasterId id="2147484185" r:id="rId6"/>
    <p:sldMasterId id="2147484197" r:id="rId7"/>
    <p:sldMasterId id="2147484233" r:id="rId8"/>
    <p:sldMasterId id="2147484305" r:id="rId9"/>
    <p:sldMasterId id="2147484365" r:id="rId10"/>
    <p:sldMasterId id="2147485172" r:id="rId11"/>
    <p:sldMasterId id="2147485184" r:id="rId12"/>
    <p:sldMasterId id="2147485208" r:id="rId13"/>
    <p:sldMasterId id="2147485232" r:id="rId14"/>
    <p:sldMasterId id="2147485281" r:id="rId15"/>
    <p:sldMasterId id="2147485294" r:id="rId16"/>
    <p:sldMasterId id="2147485307" r:id="rId17"/>
    <p:sldMasterId id="2147485345" r:id="rId18"/>
    <p:sldMasterId id="2147485370" r:id="rId19"/>
    <p:sldMasterId id="2147485418" r:id="rId20"/>
    <p:sldMasterId id="2147485745" r:id="rId21"/>
  </p:sldMasterIdLst>
  <p:notesMasterIdLst>
    <p:notesMasterId r:id="rId86"/>
  </p:notesMasterIdLst>
  <p:sldIdLst>
    <p:sldId id="704" r:id="rId22"/>
    <p:sldId id="691" r:id="rId23"/>
    <p:sldId id="671" r:id="rId24"/>
    <p:sldId id="659" r:id="rId25"/>
    <p:sldId id="331" r:id="rId26"/>
    <p:sldId id="672" r:id="rId27"/>
    <p:sldId id="376" r:id="rId28"/>
    <p:sldId id="734" r:id="rId29"/>
    <p:sldId id="735" r:id="rId30"/>
    <p:sldId id="736" r:id="rId31"/>
    <p:sldId id="394" r:id="rId32"/>
    <p:sldId id="726" r:id="rId33"/>
    <p:sldId id="718" r:id="rId34"/>
    <p:sldId id="720" r:id="rId35"/>
    <p:sldId id="722" r:id="rId36"/>
    <p:sldId id="723" r:id="rId37"/>
    <p:sldId id="725" r:id="rId38"/>
    <p:sldId id="515" r:id="rId39"/>
    <p:sldId id="516" r:id="rId40"/>
    <p:sldId id="517" r:id="rId41"/>
    <p:sldId id="688" r:id="rId42"/>
    <p:sldId id="334" r:id="rId43"/>
    <p:sldId id="727" r:id="rId44"/>
    <p:sldId id="495" r:id="rId45"/>
    <p:sldId id="519" r:id="rId46"/>
    <p:sldId id="653" r:id="rId47"/>
    <p:sldId id="521" r:id="rId48"/>
    <p:sldId id="522" r:id="rId49"/>
    <p:sldId id="709" r:id="rId50"/>
    <p:sldId id="710" r:id="rId51"/>
    <p:sldId id="711" r:id="rId52"/>
    <p:sldId id="652" r:id="rId53"/>
    <p:sldId id="654" r:id="rId54"/>
    <p:sldId id="692" r:id="rId55"/>
    <p:sldId id="740" r:id="rId56"/>
    <p:sldId id="741" r:id="rId57"/>
    <p:sldId id="705" r:id="rId58"/>
    <p:sldId id="530" r:id="rId59"/>
    <p:sldId id="531" r:id="rId60"/>
    <p:sldId id="505" r:id="rId61"/>
    <p:sldId id="706" r:id="rId62"/>
    <p:sldId id="707" r:id="rId63"/>
    <p:sldId id="500" r:id="rId64"/>
    <p:sldId id="658" r:id="rId65"/>
    <p:sldId id="716" r:id="rId66"/>
    <p:sldId id="501" r:id="rId67"/>
    <p:sldId id="504" r:id="rId68"/>
    <p:sldId id="534" r:id="rId69"/>
    <p:sldId id="714" r:id="rId70"/>
    <p:sldId id="673" r:id="rId71"/>
    <p:sldId id="442" r:id="rId72"/>
    <p:sldId id="443" r:id="rId73"/>
    <p:sldId id="536" r:id="rId74"/>
    <p:sldId id="348" r:id="rId75"/>
    <p:sldId id="507" r:id="rId76"/>
    <p:sldId id="661" r:id="rId77"/>
    <p:sldId id="739" r:id="rId78"/>
    <p:sldId id="737" r:id="rId79"/>
    <p:sldId id="738" r:id="rId80"/>
    <p:sldId id="493" r:id="rId81"/>
    <p:sldId id="413" r:id="rId82"/>
    <p:sldId id="550" r:id="rId83"/>
    <p:sldId id="689" r:id="rId84"/>
    <p:sldId id="742" r:id="rId8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66CC"/>
    <a:srgbClr val="003366"/>
    <a:srgbClr val="EFDE03"/>
    <a:srgbClr val="F6E502"/>
    <a:srgbClr val="F8F200"/>
    <a:srgbClr val="FFFFCC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864" autoAdjust="0"/>
  </p:normalViewPr>
  <p:slideViewPr>
    <p:cSldViewPr>
      <p:cViewPr>
        <p:scale>
          <a:sx n="80" d="100"/>
          <a:sy n="80" d="100"/>
        </p:scale>
        <p:origin x="-1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408"/>
    </p:cViewPr>
  </p:sorterViewPr>
  <p:notesViewPr>
    <p:cSldViewPr>
      <p:cViewPr varScale="1">
        <p:scale>
          <a:sx n="57" d="100"/>
          <a:sy n="57" d="100"/>
        </p:scale>
        <p:origin x="-16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slide" Target="slides/slide63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45C714F-3247-4750-B9C4-0D386CE848AE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E32E78-6B6B-4147-9C7E-7D12D5D85DF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414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E93CD-7759-402F-BE85-1FBA0B506908}" type="slidenum">
              <a:rPr lang="es-AR" smtClean="0"/>
              <a:pPr>
                <a:defRPr/>
              </a:pPr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AR" smtClean="0"/>
              <a:t>Cultura: conocemos los riesgos, queremos ser seguros.</a:t>
            </a:r>
          </a:p>
          <a:p>
            <a:pPr>
              <a:spcBef>
                <a:spcPct val="0"/>
              </a:spcBef>
            </a:pPr>
            <a:r>
              <a:rPr lang="es-AR" smtClean="0"/>
              <a:t>Ambiente: Se puede hablar de fallas en la seguridad porque se buscarán soluciones</a:t>
            </a:r>
          </a:p>
          <a:p>
            <a:pPr>
              <a:spcBef>
                <a:spcPct val="0"/>
              </a:spcBef>
            </a:pPr>
            <a:r>
              <a:rPr lang="es-AR" smtClean="0"/>
              <a:t>Entrenamiento: en el juicio de selección y en la habilidad manual</a:t>
            </a:r>
          </a:p>
          <a:p>
            <a:pPr>
              <a:spcBef>
                <a:spcPct val="0"/>
              </a:spcBef>
            </a:pPr>
            <a:r>
              <a:rPr lang="es-AR" smtClean="0"/>
              <a:t>Trabajo en equipo: comunicación adecuada, sin interrupciones</a:t>
            </a:r>
          </a:p>
          <a:p>
            <a:pPr>
              <a:spcBef>
                <a:spcPct val="0"/>
              </a:spcBef>
            </a:pPr>
            <a:r>
              <a:rPr lang="es-AR" smtClean="0"/>
              <a:t>Tecnología: diseño de equipos</a:t>
            </a:r>
          </a:p>
          <a:p>
            <a:pPr>
              <a:spcBef>
                <a:spcPct val="0"/>
              </a:spcBef>
            </a:pPr>
            <a:r>
              <a:rPr lang="es-AR" smtClean="0"/>
              <a:t>Barreras: Carteles de alerta, alarmas, imposibilidad de conexión inadecuada</a:t>
            </a:r>
          </a:p>
          <a:p>
            <a:pPr>
              <a:spcBef>
                <a:spcPct val="0"/>
              </a:spcBef>
            </a:pPr>
            <a:r>
              <a:rPr lang="es-AR" smtClean="0"/>
              <a:t>Diseño de procesos: Detectar procesos inseguros (suspender medicación en PECTRA)</a:t>
            </a:r>
          </a:p>
          <a:p>
            <a:pPr>
              <a:spcBef>
                <a:spcPct val="0"/>
              </a:spcBef>
            </a:pPr>
            <a:r>
              <a:rPr lang="es-AR" smtClean="0"/>
              <a:t>Recursos: técnicos y staff.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7D278A-08FB-4138-8D09-339EDA8E9E09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00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2 Marcador de notas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z="2400" smtClean="0">
              <a:latin typeface="Arial" pitchFamily="34" charset="0"/>
            </a:endParaRPr>
          </a:p>
        </p:txBody>
      </p:sp>
      <p:sp>
        <p:nvSpPr>
          <p:cNvPr id="130053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895E79-DDA9-4220-8AD4-7A09EB606AE2}" type="slidenum">
              <a:rPr lang="es-AR" sz="1200">
                <a:solidFill>
                  <a:srgbClr val="000000"/>
                </a:solidFill>
              </a:rPr>
              <a:pPr algn="r"/>
              <a:t>18</a:t>
            </a:fld>
            <a:endParaRPr lang="es-A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912DF6-61E7-4287-84FF-C3A2B7F1517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107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2 Marcador de notas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z="2400" smtClean="0">
              <a:latin typeface="Arial" pitchFamily="34" charset="0"/>
            </a:endParaRPr>
          </a:p>
        </p:txBody>
      </p:sp>
      <p:sp>
        <p:nvSpPr>
          <p:cNvPr id="131077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F286D4-EBFC-481B-B1ED-7E731E911C27}" type="slidenum">
              <a:rPr lang="es-AR" sz="1200">
                <a:solidFill>
                  <a:srgbClr val="000000"/>
                </a:solidFill>
              </a:rPr>
              <a:pPr algn="r"/>
              <a:t>19</a:t>
            </a:fld>
            <a:endParaRPr lang="es-A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291F83-D7CE-4854-B8D0-1B830D436A2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20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2 Marcador de notas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z="2400" smtClean="0">
              <a:latin typeface="Arial" pitchFamily="34" charset="0"/>
            </a:endParaRPr>
          </a:p>
        </p:txBody>
      </p:sp>
      <p:sp>
        <p:nvSpPr>
          <p:cNvPr id="132101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853722-F9FE-488B-8DD6-9F01F360F54A}" type="slidenum">
              <a:rPr lang="es-AR" sz="1200">
                <a:solidFill>
                  <a:srgbClr val="000000"/>
                </a:solidFill>
              </a:rPr>
              <a:pPr algn="r"/>
              <a:t>20</a:t>
            </a:fld>
            <a:endParaRPr lang="es-A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C3371-1879-4B9E-9BEF-4B3F2719A6BC}" type="slidenum">
              <a:rPr lang="es-E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312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2 Marcador de notas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z="2400" smtClean="0">
              <a:latin typeface="Arial" pitchFamily="34" charset="0"/>
            </a:endParaRPr>
          </a:p>
        </p:txBody>
      </p:sp>
      <p:sp>
        <p:nvSpPr>
          <p:cNvPr id="64517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70FACE-7556-465F-8951-E95F4B907F4C}" type="slidenum">
              <a:rPr lang="es-AR" sz="1200">
                <a:solidFill>
                  <a:srgbClr val="000000"/>
                </a:solidFill>
                <a:cs typeface="+mn-cs"/>
              </a:rPr>
              <a:pPr algn="r">
                <a:defRPr/>
              </a:pPr>
              <a:t>21</a:t>
            </a:fld>
            <a:endParaRPr lang="es-AR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CC9C7-5567-4F69-A7CB-B5266E0730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B43EC-C9FF-4DB9-AE3E-65CC77E439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16B8-C1D8-4E81-A7F5-BE428009EC5C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18EF-F867-452F-BE58-65F9A75A74F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9E48-691A-4F00-B56A-80F81C527498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9838-35EA-46DA-9C91-849102AB7A3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E100-D2BE-45D6-8343-4CDF35E73B89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86DA-308D-4D76-8006-D307C6DACD6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367C-DC60-4294-BCFB-51577D92A1F5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21E0-5D27-4AEE-B592-6D0875E957D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161D-D694-4986-B917-B392C3948DB7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728E-D23D-4BD3-9619-3B96F8D9BDC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3ACF-6581-41F6-A939-CB359FFC95C9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FA68-ABF8-4750-A3AB-B3CB9D5FB0E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C5C9-FCFF-4F17-BB92-D31BAF76D90E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F272-8B91-4DF1-86C9-DE48A30837F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C014-A50A-42AC-A2D1-811B709BFC4C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78D2-00E8-4470-B047-CBAE827AF11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5B72-FE3A-4F72-96CA-A63B6436773C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3FAE-A472-434B-B749-1D1CE00A30F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817E-9756-4F7A-90B7-D7C3E1A7A700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BD46-3F4D-4AA0-90A2-4192F331305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99C8-25C9-459A-BA75-83F8DCED7C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97FC-0129-41FC-A037-F30BCFAD9D1E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A082-F771-4F96-B403-6267AA8E4F3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15AC-C58B-4138-AF67-5F3B909192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C3EE5-B19D-42F5-81A6-208BCC5D92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4AAE-3A0D-4B30-9BD7-DE635E4283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CB97F-7018-4646-9B91-4A1925FCC9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8B4C-6B87-45A9-A9CA-C6FCA21C3E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D889-21CB-4D55-BB90-A3FC4B9C16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1369-CBC7-448C-B1ED-352910CF18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D0885-4A2D-4577-92A1-ADC5215117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A787-D14F-4E5C-8279-B131E98C41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0010-792F-4F75-A82F-67EF521C4F6C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0104-D07B-4D9C-8AD8-1A05B450DC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6E129-F74D-407A-9877-5F15107252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6F40-A837-4EE2-9516-24EE47E0D9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C76A-5269-41E8-95B9-B17A907E6F9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47E7-8D2C-4668-9063-3029572E581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965D7-9828-42EB-967B-CF93D623752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12B3-B264-4EF7-B269-A7B31B491E2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EAE0-C698-4AD7-8BB1-9FBA741B2F6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AE8F-B949-472B-B78B-C9C64BDEC5A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7A6D-894D-438B-BC94-09A80A81443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AC80-A8E9-4AD2-A33C-BB40E690075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FF49-AB8F-4B4A-82CC-DA0883CC2613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991D4-977E-4B92-899A-2A5BE5D713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DAA7-2D9B-4FA8-A1EB-C4AFF1B18F34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3D1C-4B83-4362-8B4B-EAF6E82ADE4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07645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7695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9E21C-CBD1-48EE-A432-FAA7A11F506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CB89-C451-47AC-A35F-C695C3553E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01B9-2A1E-42F3-927B-58397A8A6A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5DDA-E915-4306-8F95-0DCCE19B49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A904-38CB-4F20-A9CF-77C1DFA57F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88FC5-79F8-46FA-996B-AE4B5CF7B1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8F4D-AAA6-4F86-93D2-3390AF9BE5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3863-348B-4B70-8B19-022BBFA29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AD9E-F69F-4A30-A4B8-045E6CEADD74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8E0D-45F7-45B1-BEBC-A6AE8C8BF6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7E26-3D41-4A80-8AE7-6FC9B24F32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F9C5-7391-4F0B-96E9-767B3BC7C3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59F3-5128-43B8-BED7-757399D4CE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895F-46BD-4D36-BE40-7834D71F2F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CI-l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 rot="16200000">
            <a:off x="7688263" y="5337175"/>
            <a:ext cx="266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BFBFBF"/>
                </a:solidFill>
                <a:latin typeface="Arial" charset="0"/>
                <a:cs typeface="+mn-cs"/>
              </a:rPr>
              <a:t>© Copyright, Joint Commission International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3288" y="1670050"/>
            <a:ext cx="77739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03288" y="2984500"/>
            <a:ext cx="77739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701E6-A0F0-4F41-A0C8-EAEEFAD6D7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3288" y="1600200"/>
            <a:ext cx="3814762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0450" y="1600200"/>
            <a:ext cx="381635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27D6-2051-4894-9FD7-C8F15BC43D5B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F7C2-9C97-4CD0-8FFA-8F405F257D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2113" y="274638"/>
            <a:ext cx="1944687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03288" y="274638"/>
            <a:ext cx="5686425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43DA-F006-4DA1-8510-BFD32B06B84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2EA7-F43E-4366-B63D-B2C43F210CF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9A72-4A9D-4453-812B-8ACABCCA3A1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AC86-872A-4F5F-8C6E-51202669119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ADD2-773F-4322-B6F0-AAAF56B80AD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46AE-0908-4F7D-8B6B-EC43CC9248CB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CC6D-1684-4488-8AA4-1E9EF99F9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D792-DB06-4294-9EEF-53829F215C7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9FC4-8F2B-472F-B817-D09A31A203E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D505-17C0-49DB-9D13-56189A2D00C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B593-A0A7-4C30-9886-C092B4240C67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D22A8-F626-41B1-95BD-32A06241A21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07645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7695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1012-1A55-4293-9A90-D4244E91736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03A3-4D9A-483E-B342-B15076364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71D1-6F96-4020-8990-FB9F3B8D02B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5B82-8383-4EC4-AD6A-63FF8F117CC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8F39-E86B-4BC6-A172-60048815719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6964-8796-4D29-AE00-B82C98B4B1DF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49F68-3711-4EFD-841A-73339DB33F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269F-66D1-4290-B85D-DA6BEAE77ED7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DA56-FB88-41D4-92FD-102CF3D0334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04D9-F422-4406-AE8D-DB096BE79E48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9772-C90F-4C9D-9353-C24B3DC6E66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1C88-F78E-4D8A-A90C-ED9A72E191D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58AD-E221-42F5-AE35-B19699BD8D8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3284-E092-46FC-A7DF-2B37997204F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07645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7695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B6BC-4E4A-4F6F-AF12-91BE308CAFB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8F20-F216-403A-9E65-D6729BDE80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DB5F74-DA76-4BDE-8EE3-D666BFEE6C3E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BC7D82-4718-4B24-904F-A8B01EEA3B9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7171-4CBF-429E-B681-3EE121783018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750A-F98A-42AA-A3DB-529EC741B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2F2FEEB-046F-48C2-82A4-5D7D7ABFBC1F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C60822-CF0D-47FA-B892-846EF6ECE13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14AD95-0CC0-42DA-BF07-DE4C636D0ACF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25C7EB-DB7F-4DD8-A7E7-2FE0BA8ED80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269590-0C81-46B6-9605-420088E3FAD0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E9716C-A41B-413B-9D0D-CD4588833DC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2EBBD88-48E9-4156-880B-A599486CA02E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99181D-FDC3-4E2F-9B86-8DBA4313094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55F887-FBC4-4D13-AEFA-2B3915BDCAD0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B50D5E-8FB3-42EB-948D-EF90A1DD3C8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FE8B04-46AE-461A-9369-B4D604EAAC56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E8A41C-DAA2-4843-A2EC-79A9B304D7B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D60480-DDEE-43EE-B423-FF04DBB68120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778DEEE-501F-44CC-A129-743D5F259AE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1AA7DAA-0C8C-46D3-B9E5-6CB1F05AE16B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62B2DF-A7AD-4294-BDCF-E1AF3429500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D74992-9DF9-424C-83C2-7714C4CEB51C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0BCA53-41B4-4D96-B756-A9C8F87C46D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98A64F-526C-449E-B5BC-1E7B3D66A957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18708AD-14CB-4477-93BD-C7CAE375469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A36C-EB81-44FE-AF46-12459EEF03A0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46A3-8213-4EA8-8F3E-D9DAFAA63F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7C80-DF80-41B4-822E-978B720554A4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1765-B35D-4D11-9ABC-7919CD32909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6AD7-FA24-4E46-B894-E16CEF2CBD8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124B-6C9C-4488-A9AA-526FBAD61C8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4FA0-A91F-46FA-80B8-9F3ABCFF67E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C0DB-0977-4447-825F-D69408FC1C9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A283-8412-4467-A7F6-AA30B6FAD6A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7CB82-38A0-46CA-8083-704373ABD33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CB3A-182F-418E-9546-18C0C1980E7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9452-63F7-4051-9ADC-2675161F0E4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D584-648A-427E-A26B-9FFFF2E334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C75D-3153-4E26-B299-912053AFAAE5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39B1-F81D-412D-8AD2-2BB1DC0087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07645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7695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0D538-3FF1-46E2-822D-01C4412DE438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172A0F4-178D-4039-8506-F848232C2528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729C899-5FBC-4582-AC6E-8D39F8BC90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FB2641C-F0DC-46C6-B472-31D2B06DC940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76ABE06-A16A-4A96-ADD8-F9C8EC6A44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17DFE2E-43E2-4D46-9F1B-F5A40D59379F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7F0B2B3-0B37-419C-8BD0-988389A26A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6BD77A7-4B02-48F7-8F6F-5441DFAAB81F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FB10C9C-28C8-4181-B9CE-EF4BB220DF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6C107F6-0F2C-4C74-9B84-55D1DF30E8C8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27CC90A-2462-4CEC-85CF-8A5BFCC627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DA99FF3-1E77-47C5-AF59-9093738323CC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02C6B77-1FF1-4B9E-8EB3-C4F845A613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E6AE4AA-04B7-47BC-8550-1FBFBF064D71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F6EEF86-45EA-4E31-BED9-5B41BFF856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D02F68A-4DC0-46D7-92CB-38649CFA3F79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D0B42DA-D603-43B6-BB22-7931C791C0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D71C51C-72A9-4301-9280-45035F029A3B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57A7E69-B221-4B32-80C6-32EAC0588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5617-B35A-478B-86DF-2BEF384D380D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BDC0-1AB1-4982-9CB2-40BD9CA955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E0B0DE7-17F1-4DDF-A292-171C8738E823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EEBCA43-AC4C-401F-AC77-F98D3BC7A4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7FE2875-C1A5-4238-922E-6C6553BBD100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0028CB4-0C3B-4BAC-BC98-C2F52BC8A5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33AF-4351-472F-AF62-B766E3D35E07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A13D-49AD-4800-BC60-58088FCEB2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070D-BA93-4CF3-AB6C-F42E31F1CD21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1E46-E5DB-498A-AC64-CC1D7A1645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2ABA-1C6F-4919-AC77-9545A385FF30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9795-888B-4375-8D60-D67DF87002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73F5-402D-4D7E-B95D-DE854EFA28EA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66D2-CCC1-42DA-A40B-27698FD783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8285-DA96-41BA-892D-7EAC24A36AAA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7988-F72B-4AA6-A6FD-7AC837D717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60E8-17B4-470C-993C-EB6452D39190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1129-9B83-4F82-A48C-72B28F44B7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ED39-C865-4E66-B226-85AD719EDF04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71D1-0975-4719-812B-2F46C4F2FF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4F2B-2D37-49D7-95AA-649EDA52F22D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443D-DB00-4A1E-8713-AFCDF3035A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2F91-68C9-4CAE-8B6B-47271C36AC57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ADF4-7F5D-4879-909E-963B49E062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9412-D26A-432B-9A1F-744D3F812F74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C7D3-95A5-44F5-AE85-491DB6B4F2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77A1-E1BB-466E-8B55-2704A92A08E6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9EF0-4C66-4F8A-88CD-2FA64C8484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19AF-2597-4170-A581-3541917C066C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4CDA-4DC9-436B-A279-0F39D13DF2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547A-3304-45A4-897F-C699CB0EF6A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5888-C2D1-4079-9D99-67113F54C2DA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401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F4DA-3AAC-4A56-8F37-95FFC85FF771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B549-B788-4D7A-A676-AD1257E9DAC5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36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9673-B81C-404C-9FF0-2FC1E8124848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78F27-5697-43DE-B4BE-A1BD489FA048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17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ACFF-EA4F-4D94-B38F-54DCD8857782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2592-495C-499D-A6E3-A46DBBE3237F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688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1ECB-CF91-4371-8D07-BB6170012CB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8A01-C687-4C9C-9358-21A3CA8A9F7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050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DDF4-2988-4917-893E-54BD50A23875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C9B8-1B10-48D9-8A47-4261CCE5C770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540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082E-7946-477D-9595-2399DED52B1E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34-FA0D-4D54-AA93-470BDBB289CC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2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C762-9C1A-4464-B86F-C2D89654DC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01CC-03EA-4FCB-9FCB-E49D020C12CE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C614-42E4-449B-987E-6EE3304C241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597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DCB7-167F-4575-A2B9-62D4532DD835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9993-3173-4D90-BE7F-240E4B60D93A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060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7F8B-C150-4400-9537-54B8BD7032A4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C9EB-A597-4A48-8F04-569D262E2126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7445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006E-761E-4F2D-962C-AFB7D5AA43F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3B3F1-366D-4558-BB57-8CFB07E89810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6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B1004-5111-43B9-9C6B-9EB55F9748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2D6E-AA3A-4350-85C3-05894BB38F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72632-BF5C-4FB5-8232-75223EA9DC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1E3F-556F-4D68-9525-8BE78D69B2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9A629-853D-485B-ACB3-E2E062B6A4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8903-4B55-4F6C-8C45-95C0EC7709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D381-48AB-4C5F-8DFF-4C9FC5C9C8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594B-6270-465E-A816-C2D7AA5A5A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108F-0D83-4A4C-8292-DE7F272BEC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4653-89E8-4B12-AD04-3C904FE481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8602-1270-4A36-95EB-B0AC936317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174F-DE0B-4741-B44D-EFCF8D91E1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790E4-0B9B-4E7E-8D18-F78D4E13EC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F669-42EB-4B65-A4D5-557F2CDC4B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0D07-F00F-4CD9-A942-15821CD507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797C-2795-415F-8B47-50E81A151C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329F6-E4FC-4BF1-8F0A-77C3AF4FA0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28DE9-FA5C-4EA9-B5C0-484D6A42F1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90FE-7721-456D-8BF0-EC65BD9B38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E456-6941-45DA-8D86-3C4D244430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A48C-77A8-4C0B-8E23-EDA91D10D0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FA207-7CF9-48F2-8FA5-74FFE0CB14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E919B-58BD-4C44-8287-973A826B6D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FECE-9023-40AD-A6B0-A966AD135D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13FC-431D-47B6-822A-C58B894D44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F813-6E91-4E0C-9807-FD6FDE4C28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B476-CC39-4383-8409-5C683C4F99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C1EA-D48B-4A6D-8ACC-FA112E2283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F8876-712A-49E9-AA01-F2E63C2CF3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3BA8-0B37-4ED8-8DB3-22E7D4707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4E98-AE0E-4F38-9842-FF760110A2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04CA-A65F-47E4-B205-FA23446E1F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4677-8193-4DC2-B0FE-052EFE1B3E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99F90-448E-4517-9FAE-05248520FD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98D5-9A40-4F51-BE3A-DAD4933440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C4FFA-298E-4E61-A4B3-C3199C59DF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2728-29EC-4100-8AFF-D3F2EA9ECD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A821-43E4-40BE-B9F2-4E4DFE8512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2924-1DDC-473B-BA8D-1B55CB32EA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C1E6-3998-4FEE-ADBC-754F3F1914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F4B7-8595-4C53-8C72-98D87926E2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F7E1-B3A2-4593-829D-A3F51870DC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D502-E479-4986-850C-2C34E55A8D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2F7A-3BF9-43F2-A18A-B2E3DF50E0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60DB3-FEBC-43CD-9BFD-3D7E6D4789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F3C9-D578-4020-9A99-F45B3251A5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AAC0-9F6D-4593-B4FA-75492CDEA1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12F5-33F6-488C-8BC4-94060013C3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4EA7-8200-42E3-87B1-21D37DBADD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DDB1-6989-450C-AB11-315E6F5F8C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2115-1378-47ED-9EE4-67C1F93328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6AFD-F9CC-4654-A673-7252E509D9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72E3-9369-4DB1-8802-73FC76EA58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1F5A-EC9D-4C46-9906-A2452FC91D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2C35-49A9-4F02-B2BA-0B798DC3FF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10B1-CE14-4669-90E0-86BFF24D04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D5ED-4671-4A21-AE98-952661A6BC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E804-40D6-40FE-9A2D-ED3F5C7993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C110-5072-4E6F-9982-48D4DD03DC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94AD-76AB-4E63-B730-4AC2D3C6A6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089B-1280-4EC8-8E04-FDF1B7428B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C94C6-D51A-4C89-9E77-34158F5DE2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64EE-778E-49FD-B23C-409A4FC2A8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A116-DAC3-4A6F-800D-BE167C2F64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F864-EEE1-4070-99C9-E744B77062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447E-16AC-431A-8F73-B9E0C9593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BE24-865C-498F-8BF0-E998C3DFC4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8405-6F0F-49BF-A2D8-047B4A45DC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A652-38D1-4C93-BB96-94D544CDD6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82228-2DB5-4FB3-B6A8-3698D65506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3419-8B77-467D-BDF6-DFF1938255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8AFE-54A2-44EE-874B-B47EFBB77459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C9A3-3EC6-485F-AB4D-CA5C14CDE46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1F2FE-B2C1-4A09-924D-58451B8180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E217-9E92-4A4B-A148-CB747F8B74C0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1E88-7FBE-447D-8050-614088B7B96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6A7D-0671-4690-91DD-D2D1F3649297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806D-0260-4BA3-AAFA-377946C10BD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3A00-B616-4F17-8ACA-27EEC3DD7845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9334-C3B0-41FE-8918-D936D3022C5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F652-4979-4BFE-A3B3-FCB94D6F7093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0018-F46F-4A31-9743-8B602B256FA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54EE-8EC4-4BDA-B1F1-589FC1F05D80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3678-1F9C-4FD6-AA89-791AB946B48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0B23-C19E-4924-BE4D-D0960AA22EFA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190C-97CC-4402-BA08-D32EDD584B0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5CBA-4CFF-457C-B271-B5E640AEFD3F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8877-2EA4-4016-81BD-F5119824527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93D3E-11A1-43C2-925D-E157631730B0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4328-A478-4103-8911-C7C80F890B9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C495-2DB3-47A8-8B9D-7F14D9AA7E38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2E29-A825-4A60-AB88-534D6D0E0B8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4D9F-7AA6-4267-AFC9-8292CA4EFE2C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C99A-EA74-48BF-A26F-2AC451F9223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586B357-3C35-47A9-B80E-83498ED142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229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E5A2-2054-4E80-A002-7A74569C8033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D7DFE7-57C5-4B0A-99BD-45794D9CFE7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8" r:id="rId1"/>
    <p:sldLayoutId id="2147485579" r:id="rId2"/>
    <p:sldLayoutId id="2147485580" r:id="rId3"/>
    <p:sldLayoutId id="2147485581" r:id="rId4"/>
    <p:sldLayoutId id="2147485582" r:id="rId5"/>
    <p:sldLayoutId id="2147485583" r:id="rId6"/>
    <p:sldLayoutId id="2147485584" r:id="rId7"/>
    <p:sldLayoutId id="2147485585" r:id="rId8"/>
    <p:sldLayoutId id="2147485586" r:id="rId9"/>
    <p:sldLayoutId id="2147485587" r:id="rId10"/>
    <p:sldLayoutId id="2147485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6ABD92-AEB2-4E76-B236-095FCAEAAC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0" r:id="rId1"/>
    <p:sldLayoutId id="2147485601" r:id="rId2"/>
    <p:sldLayoutId id="2147485602" r:id="rId3"/>
    <p:sldLayoutId id="2147485603" r:id="rId4"/>
    <p:sldLayoutId id="2147485604" r:id="rId5"/>
    <p:sldLayoutId id="2147485605" r:id="rId6"/>
    <p:sldLayoutId id="2147485606" r:id="rId7"/>
    <p:sldLayoutId id="2147485607" r:id="rId8"/>
    <p:sldLayoutId id="2147485608" r:id="rId9"/>
    <p:sldLayoutId id="2147485609" r:id="rId10"/>
    <p:sldLayoutId id="2147485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152400"/>
            <a:ext cx="5791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título del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03C8A31-D26F-444D-8294-65E7BFAC42A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165100"/>
            <a:ext cx="26431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124200" y="1066800"/>
            <a:ext cx="6019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 dirty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1" r:id="rId1"/>
    <p:sldLayoutId id="2147485612" r:id="rId2"/>
    <p:sldLayoutId id="2147485613" r:id="rId3"/>
    <p:sldLayoutId id="2147485614" r:id="rId4"/>
    <p:sldLayoutId id="2147485615" r:id="rId5"/>
    <p:sldLayoutId id="2147485616" r:id="rId6"/>
    <p:sldLayoutId id="2147485617" r:id="rId7"/>
    <p:sldLayoutId id="2147485618" r:id="rId8"/>
    <p:sldLayoutId id="2147485619" r:id="rId9"/>
    <p:sldLayoutId id="2147485620" r:id="rId10"/>
    <p:sldLayoutId id="2147485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3261332-A7EF-4737-BD3F-9BC43ECFF4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2" r:id="rId1"/>
    <p:sldLayoutId id="2147485623" r:id="rId2"/>
    <p:sldLayoutId id="2147485624" r:id="rId3"/>
    <p:sldLayoutId id="2147485625" r:id="rId4"/>
    <p:sldLayoutId id="2147485626" r:id="rId5"/>
    <p:sldLayoutId id="2147485627" r:id="rId6"/>
    <p:sldLayoutId id="2147485628" r:id="rId7"/>
    <p:sldLayoutId id="2147485629" r:id="rId8"/>
    <p:sldLayoutId id="2147485630" r:id="rId9"/>
    <p:sldLayoutId id="2147485631" r:id="rId10"/>
    <p:sldLayoutId id="21474856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CI-l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3288" y="274638"/>
            <a:ext cx="777398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1600200"/>
            <a:ext cx="778351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 userDrawn="1"/>
        </p:nvSpPr>
        <p:spPr bwMode="auto">
          <a:xfrm>
            <a:off x="5156200" y="6380163"/>
            <a:ext cx="3521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srgbClr val="DDDDDD"/>
                </a:solidFill>
                <a:latin typeface="Arial" charset="0"/>
                <a:cs typeface="+mn-cs"/>
              </a:rPr>
              <a:t>Client name/ Presentation Name/ 12pt - </a:t>
            </a:r>
            <a:fld id="{BB2B69A4-E83B-41C7-BDAB-18F67A420490}" type="slidenum">
              <a:rPr lang="en-US" sz="1200">
                <a:solidFill>
                  <a:srgbClr val="DDDDDD"/>
                </a:solidFill>
                <a:latin typeface="Arial" charset="0"/>
                <a:cs typeface="+mn-cs"/>
              </a:rPr>
              <a:pPr algn="r">
                <a:defRPr/>
              </a:pPr>
              <a:t>‹Nº›</a:t>
            </a:fld>
            <a:endParaRPr lang="en-US" sz="1200">
              <a:solidFill>
                <a:srgbClr val="DDDDDD"/>
              </a:solidFill>
              <a:latin typeface="Arial" charset="0"/>
              <a:cs typeface="+mn-cs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 userDrawn="1"/>
        </p:nvSpPr>
        <p:spPr bwMode="auto">
          <a:xfrm rot="-5400000">
            <a:off x="7688263" y="5337175"/>
            <a:ext cx="266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BFBFBF"/>
                </a:solidFill>
                <a:latin typeface="Arial" charset="0"/>
                <a:cs typeface="+mn-cs"/>
              </a:rPr>
              <a:t>© Copyright, Joint Commission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152400"/>
            <a:ext cx="5791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título del patrón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9203D3-33E1-4E31-9856-E3F160636C9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" y="165100"/>
            <a:ext cx="26431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124200" y="1066800"/>
            <a:ext cx="6019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  <p:sldLayoutId id="2147485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152400"/>
            <a:ext cx="5791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título del patrón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5557623-50BC-491A-ACB2-6CABA18832AA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" y="165100"/>
            <a:ext cx="26431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124200" y="1066800"/>
            <a:ext cx="6019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67" r:id="rId3"/>
    <p:sldLayoutId id="2147485668" r:id="rId4"/>
    <p:sldLayoutId id="2147485669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  <p:sldLayoutId id="2147485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2150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DBF5F-5A14-4131-9568-5C0CC3AE64BE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1F56A-1D63-489D-972E-556E7FD1E95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3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152400"/>
            <a:ext cx="5791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título del patrón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8D0D728-1D5E-4653-8A7E-2D362C3A59E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165100"/>
            <a:ext cx="26431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124200" y="1066800"/>
            <a:ext cx="6019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6" r:id="rId1"/>
    <p:sldLayoutId id="2147485677" r:id="rId2"/>
    <p:sldLayoutId id="2147485678" r:id="rId3"/>
    <p:sldLayoutId id="2147485679" r:id="rId4"/>
    <p:sldLayoutId id="2147485680" r:id="rId5"/>
    <p:sldLayoutId id="2147485681" r:id="rId6"/>
    <p:sldLayoutId id="2147485682" r:id="rId7"/>
    <p:sldLayoutId id="2147485683" r:id="rId8"/>
    <p:sldLayoutId id="2147485684" r:id="rId9"/>
    <p:sldLayoutId id="2147485685" r:id="rId10"/>
    <p:sldLayoutId id="2147485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355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620347B-1EF7-416B-9C45-05161BFBA309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5F9FD7-05F5-4497-8FB1-3984B0FC79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4" r:id="rId1"/>
    <p:sldLayoutId id="2147485735" r:id="rId2"/>
    <p:sldLayoutId id="2147485736" r:id="rId3"/>
    <p:sldLayoutId id="2147485737" r:id="rId4"/>
    <p:sldLayoutId id="2147485738" r:id="rId5"/>
    <p:sldLayoutId id="2147485739" r:id="rId6"/>
    <p:sldLayoutId id="2147485740" r:id="rId7"/>
    <p:sldLayoutId id="2147485741" r:id="rId8"/>
    <p:sldLayoutId id="2147485742" r:id="rId9"/>
    <p:sldLayoutId id="2147485743" r:id="rId10"/>
    <p:sldLayoutId id="2147485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0098FEA-5279-475B-A2BC-BE7FD6C96EB0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0010167-D861-4003-A999-1281EAC704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0" r:id="rId1"/>
    <p:sldLayoutId id="2147485491" r:id="rId2"/>
    <p:sldLayoutId id="2147485492" r:id="rId3"/>
    <p:sldLayoutId id="2147485493" r:id="rId4"/>
    <p:sldLayoutId id="2147485494" r:id="rId5"/>
    <p:sldLayoutId id="2147485495" r:id="rId6"/>
    <p:sldLayoutId id="2147485496" r:id="rId7"/>
    <p:sldLayoutId id="2147485497" r:id="rId8"/>
    <p:sldLayoutId id="2147485498" r:id="rId9"/>
    <p:sldLayoutId id="2147485499" r:id="rId10"/>
    <p:sldLayoutId id="21474855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457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9225F0-1B86-489D-BAF5-073B7A7A0EEA}" type="datetimeFigureOut">
              <a:rPr lang="es-ES"/>
              <a:pPr>
                <a:defRPr/>
              </a:pPr>
              <a:t>31/07/2013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542C44-CEE0-46F2-A0DC-67E4D7FCF8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7" r:id="rId1"/>
    <p:sldLayoutId id="2147485688" r:id="rId2"/>
    <p:sldLayoutId id="2147485689" r:id="rId3"/>
    <p:sldLayoutId id="2147485690" r:id="rId4"/>
    <p:sldLayoutId id="2147485691" r:id="rId5"/>
    <p:sldLayoutId id="2147485692" r:id="rId6"/>
    <p:sldLayoutId id="2147485693" r:id="rId7"/>
    <p:sldLayoutId id="2147485694" r:id="rId8"/>
    <p:sldLayoutId id="2147485695" r:id="rId9"/>
    <p:sldLayoutId id="2147485696" r:id="rId10"/>
    <p:sldLayoutId id="2147485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2EB0D-B733-4D8E-9895-DB059CA24CA9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31/07/2013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B9CE0-8927-4873-9075-74179B00B54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6" r:id="rId1"/>
    <p:sldLayoutId id="2147485747" r:id="rId2"/>
    <p:sldLayoutId id="2147485748" r:id="rId3"/>
    <p:sldLayoutId id="2147485749" r:id="rId4"/>
    <p:sldLayoutId id="2147485750" r:id="rId5"/>
    <p:sldLayoutId id="2147485751" r:id="rId6"/>
    <p:sldLayoutId id="2147485752" r:id="rId7"/>
    <p:sldLayoutId id="2147485753" r:id="rId8"/>
    <p:sldLayoutId id="2147485754" r:id="rId9"/>
    <p:sldLayoutId id="2147485755" r:id="rId10"/>
    <p:sldLayoutId id="2147485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AF7BCCB-323E-46C1-825E-6363593979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F3A57D7-2714-4150-942D-0E6B9F2849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0" r:id="rId9"/>
    <p:sldLayoutId id="2147485521" r:id="rId10"/>
    <p:sldLayoutId id="2147485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27466A4-688E-46B3-AA3D-A0D6DCED1B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3" r:id="rId1"/>
    <p:sldLayoutId id="2147485524" r:id="rId2"/>
    <p:sldLayoutId id="2147485525" r:id="rId3"/>
    <p:sldLayoutId id="2147485526" r:id="rId4"/>
    <p:sldLayoutId id="2147485527" r:id="rId5"/>
    <p:sldLayoutId id="2147485528" r:id="rId6"/>
    <p:sldLayoutId id="2147485529" r:id="rId7"/>
    <p:sldLayoutId id="2147485530" r:id="rId8"/>
    <p:sldLayoutId id="2147485531" r:id="rId9"/>
    <p:sldLayoutId id="2147485532" r:id="rId10"/>
    <p:sldLayoutId id="2147485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D9678C2-CAE0-436B-A9FD-563B02D390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4" r:id="rId1"/>
    <p:sldLayoutId id="2147485535" r:id="rId2"/>
    <p:sldLayoutId id="2147485536" r:id="rId3"/>
    <p:sldLayoutId id="2147485537" r:id="rId4"/>
    <p:sldLayoutId id="2147485538" r:id="rId5"/>
    <p:sldLayoutId id="2147485539" r:id="rId6"/>
    <p:sldLayoutId id="2147485540" r:id="rId7"/>
    <p:sldLayoutId id="2147485541" r:id="rId8"/>
    <p:sldLayoutId id="2147485542" r:id="rId9"/>
    <p:sldLayoutId id="2147485543" r:id="rId10"/>
    <p:sldLayoutId id="21474855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A603F33-3DB0-49ED-98AD-3588D50893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4920B-43CA-4FE0-9236-6FE2BAE65F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47" name="Picture 10" descr="diapositiva 20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9306C67-6C69-4DC9-AB2A-8F3ECAB6F014}" type="datetimeFigureOut">
              <a:rPr lang="es-AR"/>
              <a:pPr>
                <a:defRPr/>
              </a:pPr>
              <a:t>31/07/2013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31AF898-5787-4569-B3FC-753D8D84C1A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4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://www.who.int/e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google.com.ar/imgres?imgurl=http://chesterthomas.files.wordpress.com/2008/06/duda_09.jpg&amp;imgrefurl=http://e-librodelasrevelaciones.blogspot.com/&amp;usg=__snYtEiE7t-bs7g46Kzjqru5nh4o=&amp;h=285&amp;w=404&amp;sz=7&amp;hl=es&amp;start=2&amp;tbnid=lyM_NHZTe-mkrM:&amp;tbnh=87&amp;tbnw=124&amp;prev=/images?q=duda&amp;gbv=2&amp;hl=e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facebook.com/photo.php?op=1&amp;view=all&amp;subj=45204517324&amp;aid=-1&amp;pid=30275417&amp;id=1261826301&amp;oid=45204517324" TargetMode="External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google.com.ar/imgres?imgurl=http://chesterthomas.files.wordpress.com/2008/06/duda_09.jpg&amp;imgrefurl=http://e-librodelasrevelaciones.blogspot.com/&amp;usg=__snYtEiE7t-bs7g46Kzjqru5nh4o=&amp;h=285&amp;w=404&amp;sz=7&amp;hl=es&amp;start=2&amp;tbnid=lyM_NHZTe-mkrM:&amp;tbnh=87&amp;tbnw=124&amp;prev=/images?q=duda&amp;gbv=2&amp;hl=es" TargetMode="External"/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tierramatrixholografica.files.wordpress.com/2008/11/mente-compu.jpg" TargetMode="External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images.google.com.ar/imgres?imgurl=http://europa.eu/abc/12lessons/images/content_research.jpg&amp;imgrefurl=http://europa.eu/abc/12lessons/lesson_5/index_es.htm&amp;h=273&amp;w=300&amp;sz=7&amp;hl=es&amp;start=2&amp;usg=__Rl7KmXPTFg96ALGloLq2QUzAnYE=&amp;tbnid=IdJMaLAPSAOUtM:&amp;tbnh=106&amp;tbnw=116&amp;prev=/images?q=mirando+al+microscopio&amp;gbv=2&amp;hl=es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71.jpeg"/><Relationship Id="rId4" Type="http://schemas.openxmlformats.org/officeDocument/2006/relationships/hyperlink" Target="http://images.google.com.ar/imgres?imgurl=http://img.genciencia.com/2008/06/microscopio.jpg&amp;imgrefurl=http://www.genciencia.com/2008/06/10-nueva-tecnologia-duplica-resolucion-de-microscopios&amp;h=472&amp;w=338&amp;sz=19&amp;hl=es&amp;start=20&amp;usg=__PfbjPHdRLvk79Yd0mc1AmHDPHQ8=&amp;tbnid=yAIaun2OmZw3qM:&amp;tbnh=129&amp;tbnw=92&amp;prev=/images?q=microscopio&amp;gbv=2&amp;hl=e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images.google.com.ar/imgres?imgurl=http://img.genciencia.com/2008/06/microscopio.jpg&amp;imgrefurl=http://www.genciencia.com/2008/06/10-nueva-tecnologia-duplica-resolucion-de-microscopios&amp;h=472&amp;w=338&amp;sz=19&amp;hl=es&amp;start=20&amp;usg=__PfbjPHdRLvk79Yd0mc1AmHDPHQ8=&amp;tbnid=yAIaun2OmZw3qM:&amp;tbnh=129&amp;tbnw=92&amp;prev=/images?q=microscopio&amp;gbv=2&amp;hl=es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21654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0" name="Line 6"/>
          <p:cNvSpPr>
            <a:spLocks noChangeShapeType="1"/>
          </p:cNvSpPr>
          <p:nvPr/>
        </p:nvSpPr>
        <p:spPr bwMode="auto">
          <a:xfrm>
            <a:off x="6019800" y="1371600"/>
            <a:ext cx="3124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1" name="Rectangle 14"/>
          <p:cNvSpPr>
            <a:spLocks noChangeArrowheads="1"/>
          </p:cNvSpPr>
          <p:nvPr/>
        </p:nvSpPr>
        <p:spPr bwMode="auto">
          <a:xfrm>
            <a:off x="3495675" y="2714625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2046" tIns="0" rIns="92046" bIns="92046">
            <a:spAutoFit/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53252" name="Rectangle 15"/>
          <p:cNvSpPr>
            <a:spLocks noChangeArrowheads="1"/>
          </p:cNvSpPr>
          <p:nvPr/>
        </p:nvSpPr>
        <p:spPr bwMode="auto">
          <a:xfrm>
            <a:off x="3495675" y="2714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53253" name="Rectangle 16"/>
          <p:cNvSpPr>
            <a:spLocks noChangeArrowheads="1"/>
          </p:cNvSpPr>
          <p:nvPr/>
        </p:nvSpPr>
        <p:spPr bwMode="auto">
          <a:xfrm>
            <a:off x="3495675" y="2714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53254" name="Rectangle 20"/>
          <p:cNvSpPr>
            <a:spLocks noChangeArrowheads="1"/>
          </p:cNvSpPr>
          <p:nvPr/>
        </p:nvSpPr>
        <p:spPr bwMode="auto">
          <a:xfrm>
            <a:off x="71438" y="115888"/>
            <a:ext cx="8964612" cy="6669087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8012" y="1844823"/>
            <a:ext cx="8072438" cy="1200329"/>
          </a:xfrm>
          <a:prstGeom prst="rect">
            <a:avLst/>
          </a:prstGeom>
          <a:noFill/>
          <a:ln>
            <a:noFill/>
          </a:ln>
          <a:effectLst>
            <a:outerShdw dir="5400000" sx="99000" sy="99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60363" indent="-360363" algn="ctr"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2D2D8A"/>
                </a:solidFill>
                <a:ea typeface="Times New Roman"/>
                <a:cs typeface="Times New Roman" pitchFamily="18" charset="0"/>
              </a:rPr>
              <a:t>Seguridad </a:t>
            </a:r>
            <a:r>
              <a:rPr lang="es-ES" sz="3600" dirty="0">
                <a:solidFill>
                  <a:srgbClr val="2D2D8A"/>
                </a:solidFill>
                <a:ea typeface="Times New Roman"/>
                <a:cs typeface="Times New Roman" pitchFamily="18" charset="0"/>
              </a:rPr>
              <a:t>del </a:t>
            </a:r>
            <a:r>
              <a:rPr lang="es-ES" sz="3600" dirty="0" smtClean="0">
                <a:solidFill>
                  <a:srgbClr val="2D2D8A"/>
                </a:solidFill>
                <a:ea typeface="Times New Roman"/>
                <a:cs typeface="Times New Roman" pitchFamily="18" charset="0"/>
              </a:rPr>
              <a:t>Paciente </a:t>
            </a:r>
          </a:p>
          <a:p>
            <a:pPr marL="360363" indent="-360363" algn="ctr"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2D2D8A"/>
                </a:solidFill>
                <a:ea typeface="Times New Roman"/>
                <a:cs typeface="Times New Roman" pitchFamily="18" charset="0"/>
              </a:rPr>
              <a:t>y manejo del error médico</a:t>
            </a:r>
            <a:endParaRPr lang="es-ES" sz="3600" dirty="0">
              <a:solidFill>
                <a:srgbClr val="2D2D8A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23850" y="5254625"/>
            <a:ext cx="86407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300" b="1">
                <a:solidFill>
                  <a:srgbClr val="003366"/>
                </a:solidFill>
              </a:rPr>
              <a:t>      </a:t>
            </a:r>
            <a:r>
              <a:rPr lang="es-ES" sz="1500" b="1">
                <a:solidFill>
                  <a:srgbClr val="003366"/>
                </a:solidFill>
              </a:rPr>
              <a:t>Lic. Ariel Alejandro Palacios</a:t>
            </a:r>
          </a:p>
          <a:p>
            <a:pPr algn="r">
              <a:spcBef>
                <a:spcPct val="50000"/>
              </a:spcBef>
            </a:pPr>
            <a:r>
              <a:rPr lang="es-ES" sz="1100" b="1">
                <a:solidFill>
                  <a:srgbClr val="003366"/>
                </a:solidFill>
              </a:rPr>
              <a:t>Jefe de Seguridad del Paciente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s-ES" sz="1100" b="1">
                <a:solidFill>
                  <a:srgbClr val="003366"/>
                </a:solidFill>
              </a:rPr>
              <a:t>Hospital Universitario Austral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endParaRPr lang="es-ES" sz="1100" b="1">
              <a:solidFill>
                <a:srgbClr val="003366"/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s-ES" sz="1100" b="1">
                <a:solidFill>
                  <a:srgbClr val="003366"/>
                </a:solidFill>
              </a:rPr>
              <a:t>Docente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s-ES" sz="1100" b="1">
                <a:solidFill>
                  <a:srgbClr val="003366"/>
                </a:solidFill>
              </a:rPr>
              <a:t>Facultad de Ciencias Biomédicas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s-ES" sz="1100" b="1">
                <a:solidFill>
                  <a:srgbClr val="003366"/>
                </a:solidFill>
              </a:rPr>
              <a:t>Universidad Austral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endParaRPr lang="es-ES" sz="1100" b="1">
              <a:solidFill>
                <a:srgbClr val="003399"/>
              </a:solidFill>
            </a:endParaRPr>
          </a:p>
          <a:p>
            <a:pPr algn="r">
              <a:spcBef>
                <a:spcPct val="50000"/>
              </a:spcBef>
            </a:pPr>
            <a:endParaRPr lang="es-ES" sz="1100" b="1">
              <a:solidFill>
                <a:srgbClr val="003399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327414" y="3212976"/>
            <a:ext cx="6691047" cy="917112"/>
            <a:chOff x="1327414" y="3375984"/>
            <a:chExt cx="6691047" cy="917112"/>
          </a:xfrm>
        </p:grpSpPr>
        <p:pic>
          <p:nvPicPr>
            <p:cNvPr id="12" name="Picture 5" descr="http://www.courseserver.com/aorn/images/SwissCheese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6146" y="3375984"/>
              <a:ext cx="1461168" cy="91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http://1.bp.blogspot.com/_rRH8LRbDdYY/Sy37990mKTI/AAAAAAAAAsY/EgUSxGd2kVo/s320/comunica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27941" y="3494028"/>
              <a:ext cx="806399" cy="642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27414" y="3492731"/>
              <a:ext cx="872565" cy="61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90734" y="3494028"/>
              <a:ext cx="818805" cy="642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6405607"/>
                </p:ext>
              </p:extLst>
            </p:nvPr>
          </p:nvGraphicFramePr>
          <p:xfrm>
            <a:off x="6033477" y="3434357"/>
            <a:ext cx="984221" cy="695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Diapositiva" r:id="rId9" imgW="4571831" imgH="3428876" progId="PowerPoint.Slide.8">
                    <p:embed/>
                  </p:oleObj>
                </mc:Choice>
                <mc:Fallback>
                  <p:oleObj name="Diapositiva" r:id="rId9" imgW="4571831" imgH="3428876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3477" y="3434357"/>
                          <a:ext cx="984221" cy="695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accent1">
                                    <a:gamma/>
                                    <a:shade val="60000"/>
                                    <a:invGamma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9" descr="400_F_12010845_yJxfjQvtz2bCqCqOdXSTeCq4gJDtxNq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05169" y="3409711"/>
              <a:ext cx="813292" cy="7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1259632" y="45692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3366CC"/>
                </a:solidFill>
              </a:rPr>
              <a:t>Programa de Educación Permanente</a:t>
            </a:r>
            <a:endParaRPr lang="es-AR" sz="1200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512"/>
            <a:ext cx="8568952" cy="59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2982" y="6381328"/>
            <a:ext cx="7489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err="1" smtClean="0"/>
              <a:t>The</a:t>
            </a:r>
            <a:r>
              <a:rPr lang="es-AR" sz="1200" dirty="0" smtClean="0"/>
              <a:t> </a:t>
            </a:r>
            <a:r>
              <a:rPr lang="es-AR" sz="1200" dirty="0" err="1" smtClean="0"/>
              <a:t>Joint</a:t>
            </a:r>
            <a:r>
              <a:rPr lang="es-AR" sz="1200" dirty="0" smtClean="0"/>
              <a:t> </a:t>
            </a:r>
            <a:r>
              <a:rPr lang="es-AR" sz="1200" dirty="0" err="1" smtClean="0"/>
              <a:t>Commission</a:t>
            </a:r>
            <a:r>
              <a:rPr lang="es-AR" sz="1200" dirty="0" smtClean="0"/>
              <a:t>. Disponible en http</a:t>
            </a:r>
            <a:r>
              <a:rPr lang="es-AR" sz="1200" dirty="0"/>
              <a:t>://www.jointcommission.org/sentinel_event.aspx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95536" y="6381328"/>
            <a:ext cx="5760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2862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357313"/>
            <a:ext cx="545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643063"/>
            <a:ext cx="1619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5 Rectángulo"/>
          <p:cNvSpPr>
            <a:spLocks noChangeArrowheads="1"/>
          </p:cNvSpPr>
          <p:nvPr/>
        </p:nvSpPr>
        <p:spPr bwMode="auto">
          <a:xfrm>
            <a:off x="357188" y="2011363"/>
            <a:ext cx="835818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AR" sz="1900"/>
              <a:t> La estimacón del costo asociado a errores en Estados Unidos de durante el año 2008 fue de 19.500 millones dólares . </a:t>
            </a:r>
          </a:p>
          <a:p>
            <a:pPr algn="just">
              <a:buFont typeface="Arial" pitchFamily="34" charset="0"/>
              <a:buChar char="•"/>
            </a:pPr>
            <a:endParaRPr lang="es-AR" sz="1900"/>
          </a:p>
          <a:p>
            <a:pPr algn="just">
              <a:buFont typeface="Arial" pitchFamily="34" charset="0"/>
              <a:buChar char="•"/>
            </a:pPr>
            <a:r>
              <a:rPr lang="es-AR" sz="1900"/>
              <a:t> De ello, alrededor del 87% fue generado por el  aumento de los costos de la prestación médica de hospitalización, consulta externa y servicios de medicamentos recetados a personas que se vieron afectados por errores médicos</a:t>
            </a:r>
          </a:p>
          <a:p>
            <a:pPr algn="just">
              <a:buFont typeface="Arial" pitchFamily="34" charset="0"/>
              <a:buChar char="•"/>
            </a:pPr>
            <a:endParaRPr lang="es-AR" sz="1900"/>
          </a:p>
          <a:p>
            <a:pPr algn="just">
              <a:buFont typeface="Arial" pitchFamily="34" charset="0"/>
              <a:buChar char="•"/>
            </a:pPr>
            <a:r>
              <a:rPr lang="es-AR" sz="1900"/>
              <a:t> Ademas los costos indirectos fueron aproximadamente 1.400 millones dólares en relación con las tasas de aumento de la mortalidad entre las personas que sufren errores médicos y aproximadamente </a:t>
            </a:r>
          </a:p>
          <a:p>
            <a:pPr algn="just">
              <a:buFont typeface="Arial" pitchFamily="34" charset="0"/>
              <a:buChar char="•"/>
            </a:pPr>
            <a:endParaRPr lang="es-AR" sz="1900"/>
          </a:p>
          <a:p>
            <a:pPr algn="just">
              <a:buFont typeface="Arial" pitchFamily="34" charset="0"/>
              <a:buChar char="•"/>
            </a:pPr>
            <a:r>
              <a:rPr lang="es-AR" sz="1900"/>
              <a:t> $ 1100 millones relacionados con la pérdida de productividad debido a las reclamaciones relacionadas con la discapacidad a corto plazo.</a:t>
            </a:r>
            <a:br>
              <a:rPr lang="es-AR" sz="1900"/>
            </a:br>
            <a:endParaRPr lang="es-AR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DE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61443" name="2 Grupo"/>
          <p:cNvGrpSpPr>
            <a:grpSpLocks/>
          </p:cNvGrpSpPr>
          <p:nvPr/>
        </p:nvGrpSpPr>
        <p:grpSpPr bwMode="auto">
          <a:xfrm>
            <a:off x="3114675" y="209550"/>
            <a:ext cx="3643313" cy="6249988"/>
            <a:chOff x="3114367" y="209866"/>
            <a:chExt cx="3643918" cy="6249270"/>
          </a:xfrm>
        </p:grpSpPr>
        <p:pic>
          <p:nvPicPr>
            <p:cNvPr id="6144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14367" y="1233060"/>
              <a:ext cx="2915266" cy="5226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00980" y="209866"/>
              <a:ext cx="1457305" cy="1836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2 Rectángulo"/>
          <p:cNvSpPr>
            <a:spLocks noChangeArrowheads="1"/>
          </p:cNvSpPr>
          <p:nvPr/>
        </p:nvSpPr>
        <p:spPr bwMode="auto">
          <a:xfrm>
            <a:off x="158750" y="6340475"/>
            <a:ext cx="873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/>
              <a:t>Gobierno de España. Ministerio de Sanidad y Consumo.  Informes, estudios e investigación 2008.Revisión Bibliográfica sobre Trabajos de Costes de la “No Seguridad del Paciente”. Madrid, 2008.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79388" y="6340475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68" name="5 Grupo"/>
          <p:cNvGrpSpPr>
            <a:grpSpLocks/>
          </p:cNvGrpSpPr>
          <p:nvPr/>
        </p:nvGrpSpPr>
        <p:grpSpPr bwMode="auto">
          <a:xfrm>
            <a:off x="684213" y="115888"/>
            <a:ext cx="7775575" cy="6091237"/>
            <a:chOff x="683568" y="116632"/>
            <a:chExt cx="7776864" cy="6090393"/>
          </a:xfrm>
        </p:grpSpPr>
        <p:pic>
          <p:nvPicPr>
            <p:cNvPr id="6246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3568" y="116632"/>
              <a:ext cx="7776864" cy="609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4 Conector recto"/>
            <p:cNvCxnSpPr/>
            <p:nvPr/>
          </p:nvCxnSpPr>
          <p:spPr>
            <a:xfrm>
              <a:off x="3347835" y="621387"/>
              <a:ext cx="244833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Rectángulo"/>
          <p:cNvSpPr>
            <a:spLocks noChangeArrowheads="1"/>
          </p:cNvSpPr>
          <p:nvPr/>
        </p:nvSpPr>
        <p:spPr bwMode="auto">
          <a:xfrm>
            <a:off x="158750" y="6340475"/>
            <a:ext cx="873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/>
              <a:t>Gobierno de España. Ministerio de Sanidad y Consumo.  Informes, estudios e investigación 2008.Revisión Bibliográfica sobre Trabajos de Costes de la “No Seguridad del Paciente”. Madrid, 2008.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79388" y="6340475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492" name="5 Grupo"/>
          <p:cNvGrpSpPr>
            <a:grpSpLocks/>
          </p:cNvGrpSpPr>
          <p:nvPr/>
        </p:nvGrpSpPr>
        <p:grpSpPr bwMode="auto">
          <a:xfrm>
            <a:off x="323850" y="620713"/>
            <a:ext cx="8682038" cy="5535612"/>
            <a:chOff x="323528" y="620688"/>
            <a:chExt cx="8682965" cy="5535975"/>
          </a:xfrm>
        </p:grpSpPr>
        <p:pic>
          <p:nvPicPr>
            <p:cNvPr id="634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528" y="620688"/>
              <a:ext cx="8682965" cy="553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4 Conector recto"/>
            <p:cNvCxnSpPr/>
            <p:nvPr/>
          </p:nvCxnSpPr>
          <p:spPr>
            <a:xfrm>
              <a:off x="3563962" y="1196988"/>
              <a:ext cx="424860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2 Rectángulo"/>
          <p:cNvSpPr>
            <a:spLocks noChangeArrowheads="1"/>
          </p:cNvSpPr>
          <p:nvPr/>
        </p:nvSpPr>
        <p:spPr bwMode="auto">
          <a:xfrm>
            <a:off x="158750" y="6340475"/>
            <a:ext cx="873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/>
              <a:t>Gobierno de España. Ministerio de Sanidad y Consumo.  Informes, estudios e investigación 2008.Revisión Bibliográfica sobre Trabajos de Costes de la “No Seguridad del Paciente”. Madrid, 2008.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79388" y="6340475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16" name="5 Grupo"/>
          <p:cNvGrpSpPr>
            <a:grpSpLocks/>
          </p:cNvGrpSpPr>
          <p:nvPr/>
        </p:nvGrpSpPr>
        <p:grpSpPr bwMode="auto">
          <a:xfrm>
            <a:off x="493713" y="260350"/>
            <a:ext cx="8326437" cy="6027738"/>
            <a:chOff x="494151" y="260648"/>
            <a:chExt cx="8326321" cy="6028186"/>
          </a:xfrm>
        </p:grpSpPr>
        <p:pic>
          <p:nvPicPr>
            <p:cNvPr id="645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4151" y="260648"/>
              <a:ext cx="8326321" cy="6028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4 Conector recto"/>
            <p:cNvCxnSpPr/>
            <p:nvPr/>
          </p:nvCxnSpPr>
          <p:spPr>
            <a:xfrm>
              <a:off x="1548236" y="692480"/>
              <a:ext cx="158430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3 Rectángulo"/>
          <p:cNvSpPr>
            <a:spLocks noChangeArrowheads="1"/>
          </p:cNvSpPr>
          <p:nvPr/>
        </p:nvSpPr>
        <p:spPr bwMode="auto">
          <a:xfrm>
            <a:off x="158750" y="6340475"/>
            <a:ext cx="873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/>
              <a:t>Gobierno de España. Ministerio de Sanidad y Consumo.  Informes, estudios e investigación 2008.Revisión Bibliográfica sobre Trabajos de Costes de la “No Seguridad del Paciente”. Madrid, 2008.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79388" y="6340475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40" name="7 Grupo"/>
          <p:cNvGrpSpPr>
            <a:grpSpLocks/>
          </p:cNvGrpSpPr>
          <p:nvPr/>
        </p:nvGrpSpPr>
        <p:grpSpPr bwMode="auto">
          <a:xfrm>
            <a:off x="250825" y="549275"/>
            <a:ext cx="8569325" cy="5543550"/>
            <a:chOff x="251520" y="548680"/>
            <a:chExt cx="8568952" cy="5544616"/>
          </a:xfrm>
        </p:grpSpPr>
        <p:pic>
          <p:nvPicPr>
            <p:cNvPr id="6554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548680"/>
              <a:ext cx="8568952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5 Conector recto"/>
            <p:cNvCxnSpPr/>
            <p:nvPr/>
          </p:nvCxnSpPr>
          <p:spPr>
            <a:xfrm>
              <a:off x="7307651" y="836073"/>
              <a:ext cx="122549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Rectángulo"/>
          <p:cNvSpPr>
            <a:spLocks noChangeArrowheads="1"/>
          </p:cNvSpPr>
          <p:nvPr/>
        </p:nvSpPr>
        <p:spPr bwMode="auto">
          <a:xfrm>
            <a:off x="158750" y="6340475"/>
            <a:ext cx="873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/>
              <a:t>Gobierno de España. Ministerio de Sanidad y Consumo.  Informes, estudios e investigación 2008.Revisión Bibliográfica sobre Trabajos de Costes de la “No Seguridad del Paciente”. Madrid, 2008.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79388" y="6340475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64" name="5 Grupo"/>
          <p:cNvGrpSpPr>
            <a:grpSpLocks/>
          </p:cNvGrpSpPr>
          <p:nvPr/>
        </p:nvGrpSpPr>
        <p:grpSpPr bwMode="auto">
          <a:xfrm>
            <a:off x="539750" y="2205038"/>
            <a:ext cx="8048625" cy="2736850"/>
            <a:chOff x="539552" y="2204863"/>
            <a:chExt cx="8048891" cy="2736303"/>
          </a:xfrm>
        </p:grpSpPr>
        <p:pic>
          <p:nvPicPr>
            <p:cNvPr id="665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552" y="2204863"/>
              <a:ext cx="8048891" cy="2736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4 Conector recto"/>
            <p:cNvCxnSpPr/>
            <p:nvPr/>
          </p:nvCxnSpPr>
          <p:spPr>
            <a:xfrm>
              <a:off x="1403181" y="2565153"/>
              <a:ext cx="151293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grpSp>
        <p:nvGrpSpPr>
          <p:cNvPr id="67587" name="9 Grupo"/>
          <p:cNvGrpSpPr>
            <a:grpSpLocks/>
          </p:cNvGrpSpPr>
          <p:nvPr/>
        </p:nvGrpSpPr>
        <p:grpSpPr bwMode="auto">
          <a:xfrm>
            <a:off x="1500188" y="355600"/>
            <a:ext cx="6215062" cy="787400"/>
            <a:chOff x="1928794" y="357166"/>
            <a:chExt cx="6215106" cy="785818"/>
          </a:xfrm>
        </p:grpSpPr>
        <p:sp>
          <p:nvSpPr>
            <p:cNvPr id="9" name="8 Rectángulo"/>
            <p:cNvSpPr/>
            <p:nvPr/>
          </p:nvSpPr>
          <p:spPr>
            <a:xfrm>
              <a:off x="1928794" y="357166"/>
              <a:ext cx="6215106" cy="78581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rgbClr val="FFFFFF"/>
                </a:solidFill>
                <a:latin typeface="Trebuchet MS"/>
              </a:endParaRPr>
            </a:p>
          </p:txBody>
        </p:sp>
        <p:pic>
          <p:nvPicPr>
            <p:cNvPr id="67593" name="Picture 6" descr="WHO hom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8" y="428604"/>
              <a:ext cx="2019300" cy="61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588" name="7 Rectángulo"/>
          <p:cNvSpPr>
            <a:spLocks noChangeArrowheads="1"/>
          </p:cNvSpPr>
          <p:nvPr/>
        </p:nvSpPr>
        <p:spPr bwMode="auto">
          <a:xfrm>
            <a:off x="2071688" y="1285875"/>
            <a:ext cx="5715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000" b="1">
              <a:solidFill>
                <a:srgbClr val="000000"/>
              </a:solidFill>
            </a:endParaRPr>
          </a:p>
          <a:p>
            <a:pPr algn="just"/>
            <a:r>
              <a:rPr lang="en-US" sz="2000" b="1">
                <a:solidFill>
                  <a:srgbClr val="000000"/>
                </a:solidFill>
              </a:rPr>
              <a:t>Hecho 1: </a:t>
            </a:r>
            <a:r>
              <a:rPr lang="en-US" sz="2000">
                <a:solidFill>
                  <a:srgbClr val="000000"/>
                </a:solidFill>
              </a:rPr>
              <a:t>Problema de salud pública mundial</a:t>
            </a:r>
          </a:p>
          <a:p>
            <a:pPr algn="just"/>
            <a:endParaRPr lang="en-US" sz="2000" b="1">
              <a:solidFill>
                <a:srgbClr val="000000"/>
              </a:solidFill>
            </a:endParaRPr>
          </a:p>
          <a:p>
            <a:pPr algn="just"/>
            <a:endParaRPr lang="en-US" sz="2000" b="1">
              <a:solidFill>
                <a:srgbClr val="000000"/>
              </a:solidFill>
            </a:endParaRPr>
          </a:p>
          <a:p>
            <a:pPr algn="just"/>
            <a:endParaRPr lang="en-US" sz="2000" b="1">
              <a:solidFill>
                <a:srgbClr val="000000"/>
              </a:solidFill>
            </a:endParaRPr>
          </a:p>
          <a:p>
            <a:pPr algn="just"/>
            <a:r>
              <a:rPr lang="en-US" sz="2000" b="1">
                <a:solidFill>
                  <a:srgbClr val="000000"/>
                </a:solidFill>
              </a:rPr>
              <a:t>Hecho 2: </a:t>
            </a:r>
            <a:r>
              <a:rPr lang="en-US" sz="2000">
                <a:solidFill>
                  <a:srgbClr val="000000"/>
                </a:solidFill>
              </a:rPr>
              <a:t>En países desarrollados 1 de cada 10 pacientes es dañado a causa de errores y eventos adversos</a:t>
            </a: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r>
              <a:rPr lang="en-US" sz="2000" b="1">
                <a:solidFill>
                  <a:srgbClr val="000000"/>
                </a:solidFill>
              </a:rPr>
              <a:t>Hecho 3: </a:t>
            </a:r>
            <a:r>
              <a:rPr lang="en-US" sz="2000">
                <a:solidFill>
                  <a:srgbClr val="000000"/>
                </a:solidFill>
              </a:rPr>
              <a:t>El riesgo de adquirir una infección intrahospitalaria en los países en vías de desarrollo es 20 veces mayor que en los países desarrollados</a:t>
            </a: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67589" name="Picture 8" descr="Patient lying in a room with medical equip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693863"/>
            <a:ext cx="17145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7591" name="4 Rectángulo"/>
          <p:cNvSpPr>
            <a:spLocks noChangeArrowheads="1"/>
          </p:cNvSpPr>
          <p:nvPr/>
        </p:nvSpPr>
        <p:spPr bwMode="auto">
          <a:xfrm>
            <a:off x="1643063" y="428625"/>
            <a:ext cx="3433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10 facts on patient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grpSp>
        <p:nvGrpSpPr>
          <p:cNvPr id="68611" name="9 Grupo"/>
          <p:cNvGrpSpPr>
            <a:grpSpLocks/>
          </p:cNvGrpSpPr>
          <p:nvPr/>
        </p:nvGrpSpPr>
        <p:grpSpPr bwMode="auto">
          <a:xfrm>
            <a:off x="1500188" y="355600"/>
            <a:ext cx="6215062" cy="787400"/>
            <a:chOff x="1928794" y="357166"/>
            <a:chExt cx="6215106" cy="785818"/>
          </a:xfrm>
        </p:grpSpPr>
        <p:sp>
          <p:nvSpPr>
            <p:cNvPr id="9" name="8 Rectángulo"/>
            <p:cNvSpPr/>
            <p:nvPr/>
          </p:nvSpPr>
          <p:spPr>
            <a:xfrm>
              <a:off x="1928794" y="357166"/>
              <a:ext cx="6215106" cy="78581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rgbClr val="FFFFFF"/>
                </a:solidFill>
                <a:latin typeface="Trebuchet MS"/>
              </a:endParaRPr>
            </a:p>
          </p:txBody>
        </p:sp>
        <p:pic>
          <p:nvPicPr>
            <p:cNvPr id="68617" name="Picture 6" descr="WHO hom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8" y="428604"/>
              <a:ext cx="2019300" cy="61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0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8613" name="4 Rectángulo"/>
          <p:cNvSpPr>
            <a:spLocks noChangeArrowheads="1"/>
          </p:cNvSpPr>
          <p:nvPr/>
        </p:nvSpPr>
        <p:spPr bwMode="auto">
          <a:xfrm>
            <a:off x="1643063" y="428625"/>
            <a:ext cx="3433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10 facts on patient safety</a:t>
            </a:r>
          </a:p>
        </p:txBody>
      </p:sp>
      <p:sp>
        <p:nvSpPr>
          <p:cNvPr id="68614" name="11 Rectángulo"/>
          <p:cNvSpPr>
            <a:spLocks noChangeArrowheads="1"/>
          </p:cNvSpPr>
          <p:nvPr/>
        </p:nvSpPr>
        <p:spPr bwMode="auto">
          <a:xfrm>
            <a:off x="2143125" y="1285875"/>
            <a:ext cx="58578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000" b="1">
              <a:solidFill>
                <a:srgbClr val="000000"/>
              </a:solidFill>
            </a:endParaRPr>
          </a:p>
          <a:p>
            <a:pPr algn="just"/>
            <a:r>
              <a:rPr lang="en-US" sz="2000" b="1">
                <a:solidFill>
                  <a:srgbClr val="000000"/>
                </a:solidFill>
              </a:rPr>
              <a:t>Hecho 4: </a:t>
            </a:r>
            <a:r>
              <a:rPr lang="en-US" sz="2000">
                <a:solidFill>
                  <a:srgbClr val="000000"/>
                </a:solidFill>
              </a:rPr>
              <a:t>1.4 millones de personas en el mundo sufren de infecciones adquiridas en los centros de salud</a:t>
            </a: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r>
              <a:rPr lang="en-US" sz="2000" b="1">
                <a:solidFill>
                  <a:srgbClr val="000000"/>
                </a:solidFill>
              </a:rPr>
              <a:t>Hecho 5:</a:t>
            </a:r>
            <a:r>
              <a:rPr lang="en-US" sz="2000">
                <a:solidFill>
                  <a:srgbClr val="000000"/>
                </a:solidFill>
              </a:rPr>
              <a:t> Al rededor del 50 % del equipamiento biomédico de los países en vías de desarrollo no funciona o funciona parcialmente.</a:t>
            </a: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endParaRPr lang="en-US" sz="2000">
              <a:solidFill>
                <a:srgbClr val="000000"/>
              </a:solidFill>
            </a:endParaRPr>
          </a:p>
          <a:p>
            <a:pPr algn="just"/>
            <a:r>
              <a:rPr lang="es-AR" sz="2000" b="1">
                <a:solidFill>
                  <a:srgbClr val="000000"/>
                </a:solidFill>
              </a:rPr>
              <a:t>Hecho 6: </a:t>
            </a:r>
            <a:r>
              <a:rPr lang="es-AR" sz="2000">
                <a:solidFill>
                  <a:srgbClr val="000000"/>
                </a:solidFill>
              </a:rPr>
              <a:t>En algunos países la proporción de inyecciones colocadas con jeringas o agujas reutilizadas sin esterilizar alcanza el 70% causando 1.3 millones de muertes (HIV, HVB, HVC)</a:t>
            </a:r>
          </a:p>
          <a:p>
            <a:pPr algn="just"/>
            <a:endParaRPr lang="es-AR" sz="2000">
              <a:solidFill>
                <a:srgbClr val="000000"/>
              </a:solidFill>
            </a:endParaRPr>
          </a:p>
          <a:p>
            <a:pPr algn="just"/>
            <a:endParaRPr lang="es-AR">
              <a:solidFill>
                <a:srgbClr val="000000"/>
              </a:solidFill>
            </a:endParaRPr>
          </a:p>
        </p:txBody>
      </p:sp>
      <p:pic>
        <p:nvPicPr>
          <p:cNvPr id="68615" name="Picture 2" descr="Two hands holding an injection syrin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724025"/>
            <a:ext cx="1714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80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714500" y="1571625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800" dirty="0" err="1">
                <a:solidFill>
                  <a:prstClr val="black"/>
                </a:solidFill>
                <a:latin typeface="Calibri" pitchFamily="34" charset="0"/>
                <a:cs typeface="+mn-cs"/>
              </a:rPr>
              <a:t>Trigger</a:t>
            </a:r>
            <a:r>
              <a:rPr lang="es-AR" sz="1800" dirty="0">
                <a:solidFill>
                  <a:prstClr val="black"/>
                </a:solidFill>
                <a:latin typeface="Calibri" pitchFamily="34" charset="0"/>
                <a:cs typeface="+mn-cs"/>
              </a:rPr>
              <a:t> Tools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71563" y="2357438"/>
            <a:ext cx="33575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000" dirty="0">
                <a:solidFill>
                  <a:srgbClr val="FF0000"/>
                </a:solidFill>
                <a:latin typeface="Calibri" pitchFamily="34" charset="0"/>
                <a:cs typeface="+mn-cs"/>
              </a:rPr>
              <a:t>AMFE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000375" y="2522538"/>
            <a:ext cx="71437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500">
                <a:solidFill>
                  <a:srgbClr val="7030A0"/>
                </a:solidFill>
                <a:latin typeface="Calibri" pitchFamily="34" charset="0"/>
                <a:cs typeface="+mn-cs"/>
              </a:rPr>
              <a:t>Implementar soluciones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57188" y="271462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800" dirty="0">
                <a:solidFill>
                  <a:prstClr val="black"/>
                </a:solidFill>
                <a:latin typeface="Calibri" pitchFamily="34" charset="0"/>
                <a:cs typeface="+mn-cs"/>
              </a:rPr>
              <a:t>Cultura no punitiva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42938" y="3143250"/>
            <a:ext cx="4071937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3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Mirada sistémica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2071688" y="4714875"/>
            <a:ext cx="457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000" b="1" dirty="0">
                <a:solidFill>
                  <a:srgbClr val="1F497D"/>
                </a:solidFill>
                <a:latin typeface="Calibri" pitchFamily="34" charset="0"/>
                <a:cs typeface="+mn-cs"/>
              </a:rPr>
              <a:t>Promover que se informe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929063" y="928688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Integrar la gestión de riesgos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857625" y="3714750"/>
            <a:ext cx="4214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rgbClr val="9BBB59">
                    <a:lumMod val="75000"/>
                  </a:srgbClr>
                </a:solidFill>
                <a:latin typeface="Calibri"/>
                <a:cs typeface="+mn-cs"/>
              </a:rPr>
              <a:t>Prevenir daños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2071688" y="1857375"/>
            <a:ext cx="7000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5000" b="1" dirty="0">
                <a:solidFill>
                  <a:srgbClr val="00B050"/>
                </a:solidFill>
                <a:latin typeface="Calibri" pitchFamily="34" charset="0"/>
                <a:cs typeface="+mn-cs"/>
              </a:rPr>
              <a:t>El paciente como centro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357813" y="3286125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6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NEAR MISS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143500" y="3071813"/>
            <a:ext cx="3571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LISTAS DE VERIFICACIÓN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357438" y="4071938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800" dirty="0">
                <a:solidFill>
                  <a:srgbClr val="1F497D"/>
                </a:solidFill>
                <a:latin typeface="Calibri" pitchFamily="34" charset="0"/>
                <a:cs typeface="+mn-cs"/>
              </a:rPr>
              <a:t>Eventos centinelas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643188" y="1285875"/>
            <a:ext cx="6286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000" b="1">
                <a:solidFill>
                  <a:srgbClr val="FFC000"/>
                </a:solidFill>
                <a:latin typeface="Calibri" pitchFamily="34" charset="0"/>
                <a:cs typeface="+mn-cs"/>
              </a:rPr>
              <a:t>Construir una cultura de seguridad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285750" y="1785938"/>
            <a:ext cx="364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80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Compartir lecciones aprendidas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2643188" y="3355975"/>
            <a:ext cx="4714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>
                <a:solidFill>
                  <a:srgbClr val="C00000"/>
                </a:solidFill>
                <a:latin typeface="Calibri" pitchFamily="34" charset="0"/>
                <a:cs typeface="+mn-cs"/>
              </a:rPr>
              <a:t>Aprender de los errores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4857750" y="1785938"/>
            <a:ext cx="5000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>
                <a:solidFill>
                  <a:srgbClr val="FF0000"/>
                </a:solidFill>
                <a:latin typeface="Calibri" pitchFamily="34" charset="0"/>
                <a:cs typeface="+mn-cs"/>
              </a:rPr>
              <a:t>Metas Internacionales de Seguridad del Paciente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3143250" y="4286250"/>
            <a:ext cx="5572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00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Liderazgo del equipo de personas</a:t>
            </a: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1357313" y="3786188"/>
            <a:ext cx="4500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800" b="1" dirty="0">
                <a:solidFill>
                  <a:srgbClr val="FFC000"/>
                </a:solidFill>
                <a:latin typeface="Calibri" pitchFamily="34" charset="0"/>
                <a:cs typeface="+mn-cs"/>
              </a:rPr>
              <a:t>Involucrar al paciente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2143125" y="2857500"/>
            <a:ext cx="45005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500">
                <a:solidFill>
                  <a:srgbClr val="1F497D"/>
                </a:solidFill>
                <a:latin typeface="Calibri" pitchFamily="34" charset="0"/>
                <a:cs typeface="+mn-cs"/>
              </a:rPr>
              <a:t>Análisis de causa raíz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4071938" y="52149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dirty="0">
                <a:solidFill>
                  <a:srgbClr val="00B050"/>
                </a:solidFill>
                <a:latin typeface="Calibri" pitchFamily="34" charset="0"/>
                <a:cs typeface="+mn-cs"/>
              </a:rPr>
              <a:t>Barreras eficaces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grpSp>
        <p:nvGrpSpPr>
          <p:cNvPr id="69635" name="9 Grupo"/>
          <p:cNvGrpSpPr>
            <a:grpSpLocks/>
          </p:cNvGrpSpPr>
          <p:nvPr/>
        </p:nvGrpSpPr>
        <p:grpSpPr bwMode="auto">
          <a:xfrm>
            <a:off x="1500188" y="357188"/>
            <a:ext cx="6215062" cy="785812"/>
            <a:chOff x="1928794" y="357166"/>
            <a:chExt cx="6215106" cy="785818"/>
          </a:xfrm>
        </p:grpSpPr>
        <p:sp>
          <p:nvSpPr>
            <p:cNvPr id="9" name="8 Rectángulo"/>
            <p:cNvSpPr/>
            <p:nvPr/>
          </p:nvSpPr>
          <p:spPr>
            <a:xfrm>
              <a:off x="1928794" y="357166"/>
              <a:ext cx="6215106" cy="78581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69640" name="4 Rectángulo"/>
            <p:cNvSpPr>
              <a:spLocks noChangeArrowheads="1"/>
            </p:cNvSpPr>
            <p:nvPr/>
          </p:nvSpPr>
          <p:spPr bwMode="auto">
            <a:xfrm>
              <a:off x="2071670" y="428604"/>
              <a:ext cx="34339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10 facts on patient safety</a:t>
              </a:r>
            </a:p>
          </p:txBody>
        </p:sp>
        <p:pic>
          <p:nvPicPr>
            <p:cNvPr id="69641" name="Picture 6" descr="WHO hom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8" y="428604"/>
              <a:ext cx="2019300" cy="61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636" name="7 Rectángulo"/>
          <p:cNvSpPr>
            <a:spLocks noChangeArrowheads="1"/>
          </p:cNvSpPr>
          <p:nvPr/>
        </p:nvSpPr>
        <p:spPr bwMode="auto">
          <a:xfrm>
            <a:off x="2071688" y="1285875"/>
            <a:ext cx="62150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sz="1900" b="1">
              <a:solidFill>
                <a:srgbClr val="000000"/>
              </a:solidFill>
            </a:endParaRPr>
          </a:p>
          <a:p>
            <a:pPr algn="just"/>
            <a:r>
              <a:rPr lang="en-US" sz="1900" b="1">
                <a:solidFill>
                  <a:srgbClr val="000000"/>
                </a:solidFill>
              </a:rPr>
              <a:t>Hecho 7: </a:t>
            </a:r>
            <a:r>
              <a:rPr lang="en-US" sz="1900">
                <a:solidFill>
                  <a:srgbClr val="000000"/>
                </a:solidFill>
              </a:rPr>
              <a:t>Al rededor de 100 millones de personas  en el mundo requieren cada año de una intervención quirúrgica. Los problemas asociados a la seguridad quirúrgica representan la mitad de los eventos adversos evitables que concluyen en muerte o discapacidad.</a:t>
            </a:r>
          </a:p>
          <a:p>
            <a:pPr algn="just"/>
            <a:endParaRPr lang="en-US" sz="1900">
              <a:solidFill>
                <a:srgbClr val="000000"/>
              </a:solidFill>
            </a:endParaRPr>
          </a:p>
          <a:p>
            <a:pPr algn="just"/>
            <a:endParaRPr lang="en-US" sz="1900">
              <a:solidFill>
                <a:srgbClr val="000000"/>
              </a:solidFill>
            </a:endParaRPr>
          </a:p>
          <a:p>
            <a:pPr algn="just"/>
            <a:r>
              <a:rPr lang="en-US" sz="1900" b="1">
                <a:solidFill>
                  <a:srgbClr val="000000"/>
                </a:solidFill>
              </a:rPr>
              <a:t>Hecho 8: </a:t>
            </a:r>
            <a:r>
              <a:rPr lang="en-US" sz="1900">
                <a:solidFill>
                  <a:srgbClr val="000000"/>
                </a:solidFill>
              </a:rPr>
              <a:t>Entre 6000 y 29000 millones de dolares se gastan de más a causa de los cuidados no seguros (prolongación de internación, infecciones intrahospitalarias, juicios, etc)</a:t>
            </a:r>
          </a:p>
          <a:p>
            <a:pPr algn="just"/>
            <a:endParaRPr lang="en-US" sz="1900">
              <a:solidFill>
                <a:srgbClr val="000000"/>
              </a:solidFill>
            </a:endParaRPr>
          </a:p>
          <a:p>
            <a:pPr algn="just"/>
            <a:endParaRPr lang="en-US" sz="1900">
              <a:solidFill>
                <a:srgbClr val="000000"/>
              </a:solidFill>
            </a:endParaRPr>
          </a:p>
          <a:p>
            <a:pPr algn="just"/>
            <a:endParaRPr lang="en-US" sz="1900" b="1">
              <a:solidFill>
                <a:srgbClr val="000000"/>
              </a:solidFill>
            </a:endParaRPr>
          </a:p>
          <a:p>
            <a:pPr algn="just"/>
            <a:r>
              <a:rPr lang="en-US" sz="1900" b="1">
                <a:solidFill>
                  <a:srgbClr val="000000"/>
                </a:solidFill>
              </a:rPr>
              <a:t>Hecho 9: </a:t>
            </a:r>
            <a:r>
              <a:rPr lang="en-US" sz="1900">
                <a:solidFill>
                  <a:srgbClr val="000000"/>
                </a:solidFill>
              </a:rPr>
              <a:t>las industrias con alta percepción del riesgo (como la aearonáutica y la nuclear) poseen record de procesos seguros: probabilidad de 1/1000000 de que un pasajero resulte dañado. En la salud esa probabilidad aumenta a 1/300.</a:t>
            </a:r>
          </a:p>
          <a:p>
            <a:pPr algn="just"/>
            <a:endParaRPr lang="en-US" sz="1900">
              <a:solidFill>
                <a:srgbClr val="000000"/>
              </a:solidFill>
            </a:endParaRPr>
          </a:p>
          <a:p>
            <a:pPr algn="just"/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69638" name="Picture 2" descr="cirugia_vascu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692275"/>
            <a:ext cx="16430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70659" name="Picture 2" descr="Patients lying on hospital be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929063"/>
            <a:ext cx="4357687" cy="2143125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9221" name="9 Rectángulo"/>
          <p:cNvSpPr>
            <a:spLocks noChangeArrowheads="1"/>
          </p:cNvSpPr>
          <p:nvPr/>
        </p:nvSpPr>
        <p:spPr bwMode="auto">
          <a:xfrm>
            <a:off x="2286000" y="1357313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algn="just">
              <a:defRPr/>
            </a:pPr>
            <a:r>
              <a:rPr lang="en-US" b="1" dirty="0">
                <a:solidFill>
                  <a:srgbClr val="000000"/>
                </a:solidFill>
                <a:cs typeface="+mn-cs"/>
              </a:rPr>
              <a:t>Hecho 10: </a:t>
            </a:r>
            <a:r>
              <a:rPr lang="en-US" dirty="0">
                <a:solidFill>
                  <a:srgbClr val="000000"/>
                </a:solidFill>
                <a:cs typeface="+mn-cs"/>
              </a:rPr>
              <a:t>Las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experiencias</a:t>
            </a:r>
            <a:r>
              <a:rPr lang="en-US" dirty="0">
                <a:solidFill>
                  <a:srgbClr val="000000"/>
                </a:solidFill>
                <a:cs typeface="+mn-cs"/>
              </a:rPr>
              <a:t> de los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pacientes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acerca</a:t>
            </a:r>
            <a:r>
              <a:rPr lang="en-US" dirty="0">
                <a:solidFill>
                  <a:srgbClr val="000000"/>
                </a:solidFill>
                <a:cs typeface="+mn-cs"/>
              </a:rPr>
              <a:t> del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cuidado</a:t>
            </a:r>
            <a:r>
              <a:rPr lang="en-US" dirty="0">
                <a:solidFill>
                  <a:srgbClr val="000000"/>
                </a:solidFill>
                <a:cs typeface="+mn-cs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su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salud</a:t>
            </a:r>
            <a:r>
              <a:rPr lang="en-US" dirty="0">
                <a:solidFill>
                  <a:srgbClr val="000000"/>
                </a:solidFill>
                <a:cs typeface="+mn-cs"/>
              </a:rPr>
              <a:t>, son el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corazón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del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movimiento</a:t>
            </a:r>
            <a:r>
              <a:rPr lang="en-US" dirty="0">
                <a:solidFill>
                  <a:srgbClr val="000000"/>
                </a:solidFill>
                <a:cs typeface="+mn-cs"/>
              </a:rPr>
              <a:t> de la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Seguridad</a:t>
            </a:r>
            <a:r>
              <a:rPr lang="en-US" dirty="0">
                <a:solidFill>
                  <a:srgbClr val="000000"/>
                </a:solidFill>
                <a:cs typeface="+mn-cs"/>
              </a:rPr>
              <a:t> del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Paciente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grpSp>
        <p:nvGrpSpPr>
          <p:cNvPr id="70662" name="9 Grupo"/>
          <p:cNvGrpSpPr>
            <a:grpSpLocks/>
          </p:cNvGrpSpPr>
          <p:nvPr/>
        </p:nvGrpSpPr>
        <p:grpSpPr bwMode="auto">
          <a:xfrm>
            <a:off x="1500188" y="357188"/>
            <a:ext cx="6215062" cy="785812"/>
            <a:chOff x="1928794" y="357166"/>
            <a:chExt cx="6215106" cy="785818"/>
          </a:xfrm>
        </p:grpSpPr>
        <p:sp>
          <p:nvSpPr>
            <p:cNvPr id="15" name="14 Rectángulo"/>
            <p:cNvSpPr/>
            <p:nvPr/>
          </p:nvSpPr>
          <p:spPr>
            <a:xfrm>
              <a:off x="1928794" y="357166"/>
              <a:ext cx="6215106" cy="78581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70664" name="4 Rectángulo"/>
            <p:cNvSpPr>
              <a:spLocks noChangeArrowheads="1"/>
            </p:cNvSpPr>
            <p:nvPr/>
          </p:nvSpPr>
          <p:spPr bwMode="auto">
            <a:xfrm>
              <a:off x="2071670" y="428604"/>
              <a:ext cx="34339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10 facts on patient safety</a:t>
              </a:r>
            </a:p>
          </p:txBody>
        </p:sp>
        <p:pic>
          <p:nvPicPr>
            <p:cNvPr id="70665" name="Picture 6" descr="WHO hom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8" y="428604"/>
              <a:ext cx="2019300" cy="61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585788" y="833438"/>
          <a:ext cx="7680325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Gráfico" r:id="rId3" imgW="6096000" imgH="4067251" progId="MSGraph.Chart.8">
                  <p:embed followColorScheme="full"/>
                </p:oleObj>
              </mc:Choice>
              <mc:Fallback>
                <p:oleObj name="Gráfico" r:id="rId3" imgW="6096000" imgH="4067251" progId="MSGraph.Chart.8">
                  <p:embed followColorScheme="full"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833438"/>
                        <a:ext cx="7680325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 rot="10774214">
            <a:off x="546100" y="1516063"/>
            <a:ext cx="3968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Arial" pitchFamily="34" charset="0"/>
              </a:rPr>
              <a:t>Vidas perdidas por año</a:t>
            </a:r>
            <a:endParaRPr 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676400" y="549275"/>
            <a:ext cx="2057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Actividades peligrosas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(&gt;1/1000)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267200" y="549275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Actividades regulares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943600" y="549275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Actividades muy seguras</a:t>
            </a:r>
            <a:br>
              <a:rPr lang="en-US" sz="180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(&lt;1/100K)</a:t>
            </a: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6096000" y="1290638"/>
            <a:ext cx="0" cy="3810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4419600" y="1290638"/>
            <a:ext cx="0" cy="3810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352800" y="182403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Salud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4716463" y="2052638"/>
            <a:ext cx="1455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Conducción de automóviles</a:t>
            </a: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6172200" y="30432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Aerolíneas comerciales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4800600" y="44910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Aviación privada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4648200" y="388143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Fábricas químicas</a:t>
            </a:r>
          </a:p>
        </p:txBody>
      </p:sp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3200400" y="39576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Escalar montañas</a:t>
            </a:r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2743200" y="44910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Bungee</a:t>
            </a:r>
            <a:br>
              <a:rPr lang="en-US" sz="1400">
                <a:solidFill>
                  <a:srgbClr val="FFFA2D"/>
                </a:solidFill>
                <a:latin typeface="Arial" pitchFamily="34" charset="0"/>
              </a:rPr>
            </a:b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Jumping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7010400" y="4186238"/>
            <a:ext cx="12192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Trenes Europeos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Plantas nucleares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2362200" y="563245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Arial" pitchFamily="34" charset="0"/>
              </a:rPr>
              <a:t>Número de contactos por accidente fatal</a:t>
            </a: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3708400" y="45815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Ultralivianos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81000" y="6172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Amalberti, R, Auroy, Y, Berwick, D, Barach, P. Five System Barriers To Achieving Ultra-safe Health Care. Annals of Internal Medicine, 2005;142:756-764.</a:t>
            </a:r>
          </a:p>
        </p:txBody>
      </p:sp>
      <p:sp>
        <p:nvSpPr>
          <p:cNvPr id="1045" name="Line 22"/>
          <p:cNvSpPr>
            <a:spLocks noChangeShapeType="1"/>
          </p:cNvSpPr>
          <p:nvPr/>
        </p:nvSpPr>
        <p:spPr bwMode="auto">
          <a:xfrm>
            <a:off x="457200" y="6172200"/>
            <a:ext cx="784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492500" y="549275"/>
            <a:ext cx="431800" cy="1150938"/>
          </a:xfrm>
          <a:prstGeom prst="downArrow">
            <a:avLst>
              <a:gd name="adj1" fmla="val 50000"/>
              <a:gd name="adj2" fmla="val 66636"/>
            </a:avLst>
          </a:prstGeom>
          <a:solidFill>
            <a:srgbClr val="FF00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Rectángulo"/>
          <p:cNvSpPr>
            <a:spLocks noChangeArrowheads="1"/>
          </p:cNvSpPr>
          <p:nvPr/>
        </p:nvSpPr>
        <p:spPr bwMode="auto">
          <a:xfrm>
            <a:off x="1833563" y="1411288"/>
            <a:ext cx="6192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AR" sz="1800"/>
          </a:p>
          <a:p>
            <a:pPr algn="just"/>
            <a:r>
              <a:rPr lang="es-AR" sz="1800"/>
              <a:t>(</a:t>
            </a:r>
            <a:r>
              <a:rPr lang="es-AR" sz="1800" b="1"/>
              <a:t>ENEAS</a:t>
            </a:r>
            <a:r>
              <a:rPr lang="es-AR" sz="1800"/>
              <a:t>) 2006, el 9,3% de los pacientes ingresados sufre algún efecto adverso relacionado con la asistencia sanitaria. 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1325563"/>
            <a:ext cx="8048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806575" y="3790950"/>
            <a:ext cx="6294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800"/>
              <a:t>(</a:t>
            </a:r>
            <a:r>
              <a:rPr lang="es-AR" sz="1800" b="1"/>
              <a:t>IBEA</a:t>
            </a:r>
            <a:r>
              <a:rPr lang="es-AR" sz="1800"/>
              <a:t>S) 2011: 58 hospitales de México, Costa Rica, Colombia, Perú y Argentina, la prevalencia de los eventos adversos fue de 10.5%</a:t>
            </a:r>
          </a:p>
        </p:txBody>
      </p:sp>
      <p:pic>
        <p:nvPicPr>
          <p:cNvPr id="942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3379788"/>
            <a:ext cx="7858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275" y="5341938"/>
            <a:ext cx="78581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835150" y="5445125"/>
            <a:ext cx="6294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1800"/>
              <a:t>(</a:t>
            </a:r>
            <a:r>
              <a:rPr lang="en-US" sz="1800" b="1"/>
              <a:t>Patient safety in developing countries</a:t>
            </a:r>
            <a:r>
              <a:rPr lang="es-AR" sz="1800"/>
              <a:t>) 2012,  </a:t>
            </a:r>
            <a:r>
              <a:rPr lang="fi-FI" sz="1800"/>
              <a:t>Egipto, Jordan, Kenya, Morocco, Tunisia, </a:t>
            </a:r>
            <a:r>
              <a:rPr lang="en-US" sz="1800"/>
              <a:t>Sudan, Sudáfrica y Yemen. 15 548 registros revisados, con una media de 8.2% </a:t>
            </a:r>
            <a:r>
              <a:rPr lang="es-AR" sz="1800"/>
              <a:t>eventos adversos encontrados.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73138" y="44450"/>
            <a:ext cx="7199312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35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CuadroTexto"/>
          <p:cNvSpPr txBox="1">
            <a:spLocks noChangeArrowheads="1"/>
          </p:cNvSpPr>
          <p:nvPr/>
        </p:nvSpPr>
        <p:spPr bwMode="auto">
          <a:xfrm>
            <a:off x="1785938" y="71438"/>
            <a:ext cx="5857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8000">
                <a:solidFill>
                  <a:srgbClr val="FF0000"/>
                </a:solidFill>
                <a:latin typeface="Amienne"/>
              </a:rPr>
              <a:t>PENSAR…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75780" name="Picture 7" descr="ejecutivo-pens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93888"/>
            <a:ext cx="7499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duda_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E6CD"/>
              </a:clrFrom>
              <a:clrTo>
                <a:srgbClr val="D2E6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8501063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2 CuadroTexto"/>
          <p:cNvSpPr txBox="1">
            <a:spLocks noChangeArrowheads="1"/>
          </p:cNvSpPr>
          <p:nvPr/>
        </p:nvSpPr>
        <p:spPr bwMode="auto">
          <a:xfrm>
            <a:off x="428625" y="642938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000" b="1">
                <a:solidFill>
                  <a:srgbClr val="003366"/>
                </a:solidFill>
              </a:rPr>
              <a:t>Cómo ocurre</a:t>
            </a:r>
          </a:p>
        </p:txBody>
      </p:sp>
      <p:sp>
        <p:nvSpPr>
          <p:cNvPr id="76804" name="3 CuadroTexto"/>
          <p:cNvSpPr txBox="1">
            <a:spLocks noChangeArrowheads="1"/>
          </p:cNvSpPr>
          <p:nvPr/>
        </p:nvSpPr>
        <p:spPr bwMode="auto">
          <a:xfrm>
            <a:off x="3429000" y="642938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000" b="1">
                <a:solidFill>
                  <a:srgbClr val="003366"/>
                </a:solidFill>
              </a:rPr>
              <a:t>el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pic>
        <p:nvPicPr>
          <p:cNvPr id="77827" name="Picture 2" descr="http://t1.gstatic.com/images?q=tbn:ANd9GcQ5t6yuc3buteBaINuTV-ksxEBbNsB-P-3COz5BOu6tbddRl5iO9XylS1j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106488"/>
            <a:ext cx="7858125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7 CuadroTexto"/>
          <p:cNvSpPr txBox="1">
            <a:spLocks noChangeArrowheads="1"/>
          </p:cNvSpPr>
          <p:nvPr/>
        </p:nvSpPr>
        <p:spPr bwMode="auto">
          <a:xfrm>
            <a:off x="714375" y="142875"/>
            <a:ext cx="7572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>
                <a:solidFill>
                  <a:srgbClr val="FF0000"/>
                </a:solidFill>
              </a:rPr>
              <a:t>¿Quién tuvo la culpa?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 rot="-2155420">
            <a:off x="-312211" y="1652149"/>
            <a:ext cx="3929062" cy="847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900" dirty="0">
                <a:solidFill>
                  <a:srgbClr val="262699"/>
                </a:solidFill>
              </a:rPr>
              <a:t>Y, ya se sabía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 rot="2257938">
            <a:off x="5446189" y="1576392"/>
            <a:ext cx="3335338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>
                <a:solidFill>
                  <a:srgbClr val="32946A"/>
                </a:solidFill>
              </a:rPr>
              <a:t>Era cuestión de tiempo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 rot="-859999">
            <a:off x="2315768" y="4643386"/>
            <a:ext cx="5214938" cy="4619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 dirty="0">
                <a:solidFill>
                  <a:srgbClr val="000000"/>
                </a:solidFill>
              </a:rPr>
              <a:t>Y, si ponen gente sin capacitación…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214312" y="5807347"/>
            <a:ext cx="9144001" cy="8620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5000">
                <a:solidFill>
                  <a:srgbClr val="FF0000"/>
                </a:solidFill>
              </a:rPr>
              <a:t>Aquí debe haber un responsable!!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kern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8852" name="Picture 2" descr="http://photos-b.ak.fbcdn.net/hphotos-ak-snc1/hs038.snc1/4342_1088575215559_1261826301_30260945_5864807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425"/>
            <a:ext cx="882015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1027"/>
          <p:cNvSpPr txBox="1">
            <a:spLocks noChangeArrowheads="1"/>
          </p:cNvSpPr>
          <p:nvPr/>
        </p:nvSpPr>
        <p:spPr bwMode="auto">
          <a:xfrm>
            <a:off x="735013" y="908050"/>
            <a:ext cx="2468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solidFill>
                  <a:srgbClr val="000000"/>
                </a:solidFill>
                <a:latin typeface="Comic Sans MS" pitchFamily="66" charset="0"/>
              </a:rPr>
              <a:t>¿Para vos dice “aspirina”</a:t>
            </a:r>
          </a:p>
          <a:p>
            <a:r>
              <a:rPr lang="es-AR" sz="2000" b="1">
                <a:solidFill>
                  <a:srgbClr val="000000"/>
                </a:solidFill>
                <a:latin typeface="Comic Sans MS" pitchFamily="66" charset="0"/>
              </a:rPr>
              <a:t>o “arsénico”?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8090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25" y="-1928813"/>
            <a:ext cx="12744450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6 CuadroTexto"/>
          <p:cNvSpPr txBox="1">
            <a:spLocks noChangeArrowheads="1"/>
          </p:cNvSpPr>
          <p:nvPr/>
        </p:nvSpPr>
        <p:spPr bwMode="auto">
          <a:xfrm>
            <a:off x="4716463" y="908050"/>
            <a:ext cx="46085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500" b="1">
                <a:solidFill>
                  <a:srgbClr val="FF0000"/>
                </a:solidFill>
              </a:rPr>
              <a:t>¿SUFICIENTE?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6"/>
          <p:cNvSpPr txBox="1">
            <a:spLocks noChangeArrowheads="1"/>
          </p:cNvSpPr>
          <p:nvPr/>
        </p:nvSpPr>
        <p:spPr bwMode="auto">
          <a:xfrm>
            <a:off x="107950" y="-69850"/>
            <a:ext cx="441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4400">
                <a:solidFill>
                  <a:srgbClr val="66FFFF"/>
                </a:solidFill>
                <a:latin typeface="Arial" pitchFamily="34" charset="0"/>
              </a:rPr>
              <a:t>Ambiente seguro</a:t>
            </a:r>
          </a:p>
        </p:txBody>
      </p:sp>
      <p:pic>
        <p:nvPicPr>
          <p:cNvPr id="55299" name="Picture 1028" descr="Frayed_o2sensor_wi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19175"/>
            <a:ext cx="6769100" cy="50768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819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1785938"/>
            <a:ext cx="12001501" cy="864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5 CuadroTexto"/>
          <p:cNvSpPr txBox="1">
            <a:spLocks noChangeArrowheads="1"/>
          </p:cNvSpPr>
          <p:nvPr/>
        </p:nvSpPr>
        <p:spPr bwMode="auto">
          <a:xfrm>
            <a:off x="4716463" y="908050"/>
            <a:ext cx="46085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500" b="1">
                <a:solidFill>
                  <a:srgbClr val="FF0000"/>
                </a:solidFill>
              </a:rPr>
              <a:t>¿SUFICIENTE?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82947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82948" name="Picture 2" descr="http://t3.gstatic.com/images?q=tbn:ANd9GcRayGXDHJbGk_r8QAAGJzzQsNMwE-QUx9sqNjLqmmIV0oxKrSS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4 CuadroTexto"/>
          <p:cNvSpPr txBox="1">
            <a:spLocks noChangeArrowheads="1"/>
          </p:cNvSpPr>
          <p:nvPr/>
        </p:nvSpPr>
        <p:spPr bwMode="auto">
          <a:xfrm>
            <a:off x="4716463" y="908050"/>
            <a:ext cx="46085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500" b="1">
                <a:solidFill>
                  <a:srgbClr val="FF0000"/>
                </a:solidFill>
              </a:rPr>
              <a:t>¿SUFICIENTE?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839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83972" name="Picture 2" descr="http://4.bp.blogspot.com/_fVgJ3eyyIds/RqD8pxuupDI/AAAAAAAAAKE/oMC3VBrgyiM/s320/tij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75" y="-3714750"/>
            <a:ext cx="12192000" cy="107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-285750" y="3143250"/>
            <a:ext cx="7429500" cy="1357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737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657" y="-45412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8" descr="duda_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E6CD"/>
              </a:clrFrom>
              <a:clrTo>
                <a:srgbClr val="D2E6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8501063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2 CuadroTexto"/>
          <p:cNvSpPr txBox="1">
            <a:spLocks noChangeArrowheads="1"/>
          </p:cNvSpPr>
          <p:nvPr/>
        </p:nvSpPr>
        <p:spPr bwMode="auto">
          <a:xfrm>
            <a:off x="428625" y="642938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000" b="1">
                <a:solidFill>
                  <a:srgbClr val="003366"/>
                </a:solidFill>
              </a:rPr>
              <a:t>Cómo ocurre</a:t>
            </a:r>
          </a:p>
        </p:txBody>
      </p:sp>
      <p:sp>
        <p:nvSpPr>
          <p:cNvPr id="84996" name="3 CuadroTexto"/>
          <p:cNvSpPr txBox="1">
            <a:spLocks noChangeArrowheads="1"/>
          </p:cNvSpPr>
          <p:nvPr/>
        </p:nvSpPr>
        <p:spPr bwMode="auto">
          <a:xfrm>
            <a:off x="3429000" y="642938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000" b="1">
                <a:solidFill>
                  <a:srgbClr val="003366"/>
                </a:solidFill>
              </a:rPr>
              <a:t>el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6705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16 CuadroTexto"/>
          <p:cNvSpPr txBox="1">
            <a:spLocks noChangeArrowheads="1"/>
          </p:cNvSpPr>
          <p:nvPr/>
        </p:nvSpPr>
        <p:spPr bwMode="auto">
          <a:xfrm>
            <a:off x="428625" y="6296025"/>
            <a:ext cx="810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>
                <a:solidFill>
                  <a:srgbClr val="FFFFFF"/>
                </a:solidFill>
              </a:rPr>
              <a:t>Saturno Pedro. Buenas prácticas para la Seguridad del Paciente: propuestas de indicadores. Conferencia Internacional de Seguridad del Paciente, Madrid, Noviembre de 2006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533400" y="6324600"/>
            <a:ext cx="7391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458200" y="3733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6600"/>
                </a:solidFill>
              </a:rPr>
              <a:t>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0413" y="303213"/>
            <a:ext cx="7772400" cy="893762"/>
          </a:xfrm>
        </p:spPr>
        <p:txBody>
          <a:bodyPr/>
          <a:lstStyle/>
          <a:p>
            <a:pPr algn="l" eaLnBrk="1" hangingPunct="1"/>
            <a:r>
              <a:rPr lang="es-AR" sz="4000" b="1" smtClean="0">
                <a:solidFill>
                  <a:srgbClr val="006600"/>
                </a:solidFill>
                <a:latin typeface="Trebuchet MS" pitchFamily="34" charset="0"/>
              </a:rPr>
              <a:t>Título</a:t>
            </a:r>
            <a:endParaRPr lang="es-ES" sz="4000" b="1" smtClean="0">
              <a:solidFill>
                <a:srgbClr val="006600"/>
              </a:solidFill>
              <a:latin typeface="Trebuchet MS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2420938"/>
            <a:ext cx="64008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AR" sz="2500" smtClean="0">
                <a:latin typeface="Trebuchet MS" pitchFamily="34" charset="0"/>
              </a:rPr>
              <a:t>Texto – texto – texto – texto – </a:t>
            </a:r>
          </a:p>
          <a:p>
            <a:pPr marL="0" indent="0" eaLnBrk="1" hangingPunct="1">
              <a:buFontTx/>
              <a:buNone/>
            </a:pPr>
            <a:r>
              <a:rPr lang="es-AR" sz="2500" smtClean="0">
                <a:latin typeface="Trebuchet MS" pitchFamily="34" charset="0"/>
              </a:rPr>
              <a:t>Texto – texto – texto – texto – </a:t>
            </a:r>
          </a:p>
          <a:p>
            <a:pPr marL="0" indent="0" eaLnBrk="1" hangingPunct="1">
              <a:buFontTx/>
              <a:buNone/>
            </a:pPr>
            <a:r>
              <a:rPr lang="es-AR" sz="2500" smtClean="0">
                <a:latin typeface="Trebuchet MS" pitchFamily="34" charset="0"/>
              </a:rPr>
              <a:t>Texto – texto – texto – texto - </a:t>
            </a:r>
            <a:endParaRPr lang="es-ES" sz="2500" smtClean="0">
              <a:latin typeface="Trebuchet MS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s-ES" sz="2500" smtClean="0">
              <a:latin typeface="Trebuchet MS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s-ES" smtClean="0">
              <a:latin typeface="Trebuchet MS" pitchFamily="34" charset="0"/>
            </a:endParaRPr>
          </a:p>
        </p:txBody>
      </p:sp>
      <p:pic>
        <p:nvPicPr>
          <p:cNvPr id="88068" name="Picture 5" descr="http://bp3.blogger.com/_g2VZQ1XwulY/Rl4S1OZH_II/AAAAAAAAAKs/C44oR69xln4/s400/swiss+cheese+defense+-+g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76200" y="6370638"/>
            <a:ext cx="8924925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Reason J. Human Error: Models and Management. Western Journal of Medicine. </a:t>
            </a:r>
            <a:r>
              <a:rPr lang="es-AR" sz="1200">
                <a:solidFill>
                  <a:srgbClr val="000000"/>
                </a:solidFill>
                <a:cs typeface="Times New Roman" pitchFamily="18" charset="0"/>
              </a:rPr>
              <a:t>2000 June, 172 (6): 393 </a:t>
            </a:r>
            <a:r>
              <a:rPr lang="es-AR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es-AR" sz="1200">
                <a:solidFill>
                  <a:srgbClr val="000000"/>
                </a:solidFill>
                <a:cs typeface="Times New Roman" pitchFamily="18" charset="0"/>
              </a:rPr>
              <a:t> 396. [en l</a:t>
            </a:r>
            <a:r>
              <a:rPr lang="es-AR" sz="1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í</a:t>
            </a:r>
            <a:r>
              <a:rPr lang="es-AR" sz="1200">
                <a:solidFill>
                  <a:srgbClr val="000000"/>
                </a:solidFill>
                <a:cs typeface="Times New Roman" pitchFamily="18" charset="0"/>
              </a:rPr>
              <a:t>nea] Disponible en http://www.pubmedcentral.nih.gov/articlerender.fcgi?tool=pubmed&amp;pubmedid=10854390. Accedido el 20 de Agosto de 2008</a:t>
            </a:r>
            <a:r>
              <a:rPr lang="es-E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s-E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152400" y="6400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CuadroTexto"/>
          <p:cNvSpPr txBox="1">
            <a:spLocks noChangeArrowheads="1"/>
          </p:cNvSpPr>
          <p:nvPr/>
        </p:nvSpPr>
        <p:spPr bwMode="auto">
          <a:xfrm>
            <a:off x="71438" y="6500813"/>
            <a:ext cx="9072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>
                <a:solidFill>
                  <a:srgbClr val="000000"/>
                </a:solidFill>
              </a:rPr>
              <a:t>Rovetto P. La seguridad del paciente en la historia. Universidad del Valle. Universidad Javeriana - Cali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42875" y="6500813"/>
            <a:ext cx="6286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5 Rectángulo"/>
          <p:cNvSpPr>
            <a:spLocks noChangeArrowheads="1"/>
          </p:cNvSpPr>
          <p:nvPr/>
        </p:nvSpPr>
        <p:spPr bwMode="auto">
          <a:xfrm>
            <a:off x="3500438" y="1225550"/>
            <a:ext cx="507206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500" b="1">
                <a:solidFill>
                  <a:srgbClr val="002060"/>
                </a:solidFill>
              </a:rPr>
              <a:t>Florence Nightingale</a:t>
            </a:r>
          </a:p>
          <a:p>
            <a:pPr algn="ctr"/>
            <a:r>
              <a:rPr lang="es-AR" sz="2500" b="1">
                <a:solidFill>
                  <a:srgbClr val="002060"/>
                </a:solidFill>
              </a:rPr>
              <a:t>(1820-1910)</a:t>
            </a:r>
          </a:p>
          <a:p>
            <a:pPr algn="just"/>
            <a:endParaRPr lang="es-AR" sz="2000" b="1">
              <a:solidFill>
                <a:srgbClr val="002060"/>
              </a:solidFill>
            </a:endParaRP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r>
              <a:rPr lang="es-AR" sz="2000">
                <a:solidFill>
                  <a:srgbClr val="002060"/>
                </a:solidFill>
              </a:rPr>
              <a:t> Puede parecer extraño decir que el primer principio en un Hospital es no hacer daño a los enfermos. </a:t>
            </a: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r>
              <a:rPr lang="es-AR" sz="2000">
                <a:solidFill>
                  <a:srgbClr val="002060"/>
                </a:solidFill>
              </a:rPr>
              <a:t>Pero es necesario decirlo porque la mortalidad hospitalaria es muy alta comparada con la extrahospitalaria (1863)</a:t>
            </a:r>
          </a:p>
        </p:txBody>
      </p:sp>
      <p:pic>
        <p:nvPicPr>
          <p:cNvPr id="56325" name="Picture 4" descr="http://4.bp.blogspot.com/_gXm9NIJ-70I/S69aaQjxT3I/AAAAAAAAACY/s4RzOnPImQw/s1600/florence_nightingale_lady_of_the_l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03350"/>
            <a:ext cx="215106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2 CuadroTexto"/>
          <p:cNvSpPr txBox="1">
            <a:spLocks noChangeArrowheads="1"/>
          </p:cNvSpPr>
          <p:nvPr/>
        </p:nvSpPr>
        <p:spPr bwMode="auto">
          <a:xfrm>
            <a:off x="1928813" y="428625"/>
            <a:ext cx="585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4000">
                <a:solidFill>
                  <a:srgbClr val="002060"/>
                </a:solidFill>
              </a:rPr>
              <a:t>¿Por dónde empezar?!!!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643438" y="2428875"/>
            <a:ext cx="4000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000" b="1">
                <a:solidFill>
                  <a:srgbClr val="FF0000"/>
                </a:solidFill>
              </a:rPr>
              <a:t>Si algo puede ocurrir, </a:t>
            </a:r>
          </a:p>
          <a:p>
            <a:r>
              <a:rPr lang="es-AR" sz="3000" b="1">
                <a:solidFill>
                  <a:srgbClr val="FF0000"/>
                </a:solidFill>
              </a:rPr>
              <a:t> </a:t>
            </a:r>
          </a:p>
          <a:p>
            <a:endParaRPr lang="es-AR" sz="3000" b="1">
              <a:solidFill>
                <a:srgbClr val="FF0000"/>
              </a:solidFill>
            </a:endParaRPr>
          </a:p>
          <a:p>
            <a:r>
              <a:rPr lang="es-AR" sz="3000" b="1">
                <a:solidFill>
                  <a:srgbClr val="FF0000"/>
                </a:solidFill>
              </a:rPr>
              <a:t>Va a ocurrir!</a:t>
            </a:r>
          </a:p>
        </p:txBody>
      </p:sp>
      <p:pic>
        <p:nvPicPr>
          <p:cNvPr id="89092" name="Picture 2" descr="http://1.bp.blogspot.com/_QimFdR38xNM/SxKLby9xGKI/AAAAAAAAATs/cPj-aa5kyI0/s320/pens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00188"/>
            <a:ext cx="3643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901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6988"/>
            <a:ext cx="93249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585788" y="833438"/>
          <a:ext cx="7680325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Gráfico" r:id="rId3" imgW="6096000" imgH="4067251" progId="MSGraph.Chart.8">
                  <p:embed followColorScheme="full"/>
                </p:oleObj>
              </mc:Choice>
              <mc:Fallback>
                <p:oleObj name="Gráfico" r:id="rId3" imgW="6096000" imgH="4067251" progId="MSGraph.Chart.8">
                  <p:embed followColorScheme="full"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833438"/>
                        <a:ext cx="7680325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 rot="10774214">
            <a:off x="546100" y="1516063"/>
            <a:ext cx="3968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Arial" pitchFamily="34" charset="0"/>
              </a:rPr>
              <a:t>Vidas perdidas por año</a:t>
            </a:r>
            <a:endParaRPr 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76400" y="549275"/>
            <a:ext cx="2057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Actividades peligrosas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(&gt;1/1000)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267200" y="549275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Actividades regulares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5943600" y="549275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Actividades muy seguras</a:t>
            </a:r>
            <a:br>
              <a:rPr lang="en-US" sz="180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(&lt;1/100K)</a:t>
            </a:r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6096000" y="1290638"/>
            <a:ext cx="0" cy="3810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4419600" y="1290638"/>
            <a:ext cx="0" cy="3810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352800" y="182403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Salud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4716463" y="2052638"/>
            <a:ext cx="1455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Conducción de automóviles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172200" y="30432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Aerolíneas comerciales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800600" y="44910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Aviación privada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4648200" y="388143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Fábricas químicas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3200400" y="39576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Escalar montañas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2743200" y="449103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Bungee</a:t>
            </a:r>
            <a:br>
              <a:rPr lang="en-US" sz="1400">
                <a:solidFill>
                  <a:srgbClr val="FFFA2D"/>
                </a:solidFill>
                <a:latin typeface="Arial" pitchFamily="34" charset="0"/>
              </a:rPr>
            </a:b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Jumping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7010400" y="4186238"/>
            <a:ext cx="12192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Trenes Europeos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Plantas nucleares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2362200" y="563245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Arial" pitchFamily="34" charset="0"/>
              </a:rPr>
              <a:t>Número de contactos por accidente fatal</a:t>
            </a: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08400" y="45815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FA2D"/>
                </a:solidFill>
                <a:latin typeface="Arial" pitchFamily="34" charset="0"/>
              </a:rPr>
              <a:t>Ultralivianos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81000" y="6172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Amalberti, R, Auroy, Y, Berwick, D, Barach, P. Five System Barriers To Achieving Ultra-safe Health Care. Annals of Internal Medicine, 2005;142:756-764.</a:t>
            </a:r>
          </a:p>
        </p:txBody>
      </p:sp>
      <p:sp>
        <p:nvSpPr>
          <p:cNvPr id="2069" name="Line 22"/>
          <p:cNvSpPr>
            <a:spLocks noChangeShapeType="1"/>
          </p:cNvSpPr>
          <p:nvPr/>
        </p:nvSpPr>
        <p:spPr bwMode="auto">
          <a:xfrm>
            <a:off x="457200" y="6172200"/>
            <a:ext cx="784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6516688" y="4710113"/>
            <a:ext cx="2246312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" name="2 Flecha abajo"/>
          <p:cNvSpPr/>
          <p:nvPr/>
        </p:nvSpPr>
        <p:spPr>
          <a:xfrm rot="10800000">
            <a:off x="7620000" y="5640388"/>
            <a:ext cx="265113" cy="5318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86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utoUpdateAnimBg="0"/>
      <p:bldP spid="6861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91139" name="Picture 3" descr="CSM1078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WordArt 5"/>
          <p:cNvSpPr>
            <a:spLocks noChangeArrowheads="1" noChangeShapeType="1" noTextEdit="1"/>
          </p:cNvSpPr>
          <p:nvPr/>
        </p:nvSpPr>
        <p:spPr bwMode="auto">
          <a:xfrm rot="-2221514">
            <a:off x="77788" y="838200"/>
            <a:ext cx="3929062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E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CAMBIO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2 CuadroTexto"/>
          <p:cNvSpPr txBox="1">
            <a:spLocks noChangeArrowheads="1"/>
          </p:cNvSpPr>
          <p:nvPr/>
        </p:nvSpPr>
        <p:spPr bwMode="auto">
          <a:xfrm>
            <a:off x="71438" y="6500813"/>
            <a:ext cx="9072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>
                <a:solidFill>
                  <a:srgbClr val="000000"/>
                </a:solidFill>
              </a:rPr>
              <a:t>Rovetto P. La seguridad del paciente en la historia. Universidad del Valle. Universidad Javeriana - Cali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42875" y="6500813"/>
            <a:ext cx="6286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64" name="Picture 4" descr="http://4.bp.blogspot.com/_JK8mviw_3e4/SL15lFMU0nI/AAAAAAAACeo/P-C725y6kDA/s400/in_columns_hammurabi_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15716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6" descr="http://sp6.fotolog.com/photo/38/2/55/mesopotamia_2008/1209341165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429000"/>
            <a:ext cx="1452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6 Rectángulo"/>
          <p:cNvSpPr>
            <a:spLocks noChangeArrowheads="1"/>
          </p:cNvSpPr>
          <p:nvPr/>
        </p:nvSpPr>
        <p:spPr bwMode="auto">
          <a:xfrm>
            <a:off x="3143250" y="571500"/>
            <a:ext cx="5572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500" b="1">
                <a:solidFill>
                  <a:srgbClr val="002060"/>
                </a:solidFill>
              </a:rPr>
              <a:t>Código de Hammurabi (1728-1686 aC)</a:t>
            </a:r>
          </a:p>
          <a:p>
            <a:pPr algn="just"/>
            <a:endParaRPr lang="pt-BR">
              <a:solidFill>
                <a:srgbClr val="002060"/>
              </a:solidFill>
            </a:endParaRPr>
          </a:p>
          <a:p>
            <a:pPr algn="just"/>
            <a:endParaRPr lang="es-AR">
              <a:solidFill>
                <a:srgbClr val="002060"/>
              </a:solidFill>
            </a:endParaRPr>
          </a:p>
          <a:p>
            <a:pPr algn="just"/>
            <a:endParaRPr lang="es-AR">
              <a:solidFill>
                <a:srgbClr val="002060"/>
              </a:solidFill>
            </a:endParaRP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r>
              <a:rPr lang="es-AR" sz="2000">
                <a:solidFill>
                  <a:srgbClr val="002060"/>
                </a:solidFill>
              </a:rPr>
              <a:t> “Si un médico ha realizado una cirugía en un noble</a:t>
            </a:r>
          </a:p>
          <a:p>
            <a:pPr algn="just"/>
            <a:r>
              <a:rPr lang="es-AR" sz="2000">
                <a:solidFill>
                  <a:srgbClr val="002060"/>
                </a:solidFill>
              </a:rPr>
              <a:t>   y ha salvado su vida, se le deben pagar 10 shekels</a:t>
            </a:r>
          </a:p>
          <a:p>
            <a:pPr algn="just"/>
            <a:r>
              <a:rPr lang="es-AR" sz="2000">
                <a:solidFill>
                  <a:srgbClr val="002060"/>
                </a:solidFill>
              </a:rPr>
              <a:t>   de plata”- más o menos 10 salarios mínimos</a:t>
            </a: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r>
              <a:rPr lang="es-AR" sz="2000">
                <a:solidFill>
                  <a:srgbClr val="002060"/>
                </a:solidFill>
              </a:rPr>
              <a:t> “Pero si ha producido su muerte se le debe cortar la</a:t>
            </a:r>
          </a:p>
          <a:p>
            <a:pPr algn="just"/>
            <a:r>
              <a:rPr lang="es-AR" sz="2000">
                <a:solidFill>
                  <a:srgbClr val="002060"/>
                </a:solidFill>
              </a:rPr>
              <a:t>  mano”</a:t>
            </a: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endParaRPr lang="es-AR" sz="2000">
              <a:solidFill>
                <a:srgbClr val="002060"/>
              </a:solidFill>
            </a:endParaRPr>
          </a:p>
          <a:p>
            <a:pPr algn="just"/>
            <a:r>
              <a:rPr lang="es-AR" sz="200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3 CuadroTexto"/>
          <p:cNvSpPr txBox="1">
            <a:spLocks noChangeArrowheads="1"/>
          </p:cNvSpPr>
          <p:nvPr/>
        </p:nvSpPr>
        <p:spPr bwMode="auto">
          <a:xfrm>
            <a:off x="4643438" y="2428875"/>
            <a:ext cx="4000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000" b="1">
                <a:solidFill>
                  <a:srgbClr val="FF0000"/>
                </a:solidFill>
              </a:rPr>
              <a:t>Si algo puede ocurrir, </a:t>
            </a:r>
          </a:p>
          <a:p>
            <a:r>
              <a:rPr lang="es-AR" sz="3000" b="1">
                <a:solidFill>
                  <a:srgbClr val="FF0000"/>
                </a:solidFill>
              </a:rPr>
              <a:t> </a:t>
            </a:r>
          </a:p>
          <a:p>
            <a:endParaRPr lang="es-AR" sz="3000" b="1">
              <a:solidFill>
                <a:srgbClr val="FF0000"/>
              </a:solidFill>
            </a:endParaRPr>
          </a:p>
          <a:p>
            <a:r>
              <a:rPr lang="es-AR" sz="3000" b="1">
                <a:solidFill>
                  <a:srgbClr val="FF0000"/>
                </a:solidFill>
              </a:rPr>
              <a:t>Va a ocurrir!</a:t>
            </a:r>
          </a:p>
        </p:txBody>
      </p:sp>
      <p:pic>
        <p:nvPicPr>
          <p:cNvPr id="93187" name="Picture 2" descr="http://1.bp.blogspot.com/_QimFdR38xNM/SxKLby9xGKI/AAAAAAAAATs/cPj-aa5kyI0/s320/pens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00188"/>
            <a:ext cx="3643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94214" name="Picture 6" descr="http://i30.servimg.com/u/f30/11/50/29/05/enlac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56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4 CuadroTexto"/>
          <p:cNvSpPr txBox="1">
            <a:spLocks noChangeArrowheads="1"/>
          </p:cNvSpPr>
          <p:nvPr/>
        </p:nvSpPr>
        <p:spPr bwMode="auto">
          <a:xfrm>
            <a:off x="642938" y="6510338"/>
            <a:ext cx="5857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>
                <a:solidFill>
                  <a:srgbClr val="000000"/>
                </a:solidFill>
                <a:cs typeface="Times New Roman" pitchFamily="18" charset="0"/>
              </a:rPr>
              <a:t>Vítolo Fabián. Presentación: Administración de riesgos en organizaciones de salud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714375" y="6500813"/>
            <a:ext cx="5143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earchivo.mendoza.gov.ar/admin/foto/1206071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589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59" name="Picture 4" descr="http://www.ar.airliquide.com/image/photoelement/pj/5001_cdl47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72375" y="0"/>
            <a:ext cx="642938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929563" y="642938"/>
            <a:ext cx="2857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pic>
        <p:nvPicPr>
          <p:cNvPr id="96262" name="Picture 10" descr="http://bp0.blogger.com/_m7dDvVYKO2c/SH5CV5HdYLI/AAAAAAAAEEE/ntSFzdhWLng/s400/hospital_16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3"/>
            <a:ext cx="4643438" cy="32607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263" name="Picture 12" descr="http://www.bolinf.es/images/sala_A_urgencias_clinico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0"/>
            <a:ext cx="4429125" cy="3571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 smtClean="0"/>
          </a:p>
        </p:txBody>
      </p:sp>
      <p:sp>
        <p:nvSpPr>
          <p:cNvPr id="972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grpSp>
        <p:nvGrpSpPr>
          <p:cNvPr id="97284" name="1 Grupo"/>
          <p:cNvGrpSpPr>
            <a:grpSpLocks/>
          </p:cNvGrpSpPr>
          <p:nvPr/>
        </p:nvGrpSpPr>
        <p:grpSpPr bwMode="auto">
          <a:xfrm>
            <a:off x="179388" y="80963"/>
            <a:ext cx="9288462" cy="6777037"/>
            <a:chOff x="179512" y="80963"/>
            <a:chExt cx="9289032" cy="6777037"/>
          </a:xfrm>
        </p:grpSpPr>
        <p:pic>
          <p:nvPicPr>
            <p:cNvPr id="97285" name="Picture 5" descr="http://www.conecta4.com/img/soluciones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512" y="80963"/>
              <a:ext cx="9289032" cy="67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86" name="6 CuadroTexto"/>
            <p:cNvSpPr txBox="1">
              <a:spLocks noChangeArrowheads="1"/>
            </p:cNvSpPr>
            <p:nvPr/>
          </p:nvSpPr>
          <p:spPr bwMode="auto">
            <a:xfrm>
              <a:off x="2571750" y="3786188"/>
              <a:ext cx="5384626" cy="163195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5000"/>
                <a:t>?????????</a:t>
              </a:r>
            </a:p>
            <a:p>
              <a:pPr algn="ctr"/>
              <a:endParaRPr lang="es-AR" sz="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1392238" cy="2057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7" name="Rectangle 14"/>
          <p:cNvSpPr>
            <a:spLocks noChangeArrowheads="1"/>
          </p:cNvSpPr>
          <p:nvPr/>
        </p:nvSpPr>
        <p:spPr bwMode="auto">
          <a:xfrm>
            <a:off x="228600" y="6248400"/>
            <a:ext cx="693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AR" sz="7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Kohn LT, Corrigan JM, Donalson MS. To err is human: building a safer health system. Committe</a:t>
            </a:r>
            <a:r>
              <a:rPr lang="es-AR" sz="1200">
                <a:solidFill>
                  <a:srgbClr val="000000"/>
                </a:solidFill>
                <a:cs typeface="Times New Roman" pitchFamily="18" charset="0"/>
              </a:rPr>
              <a:t> on Quality of Health Care in America. Institute of Medicine. Washington (DC). National Academy Press; 1999.</a:t>
            </a:r>
            <a:endParaRPr lang="es-AR" sz="12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0" hangingPunct="0"/>
            <a:endParaRPr lang="es-A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8" name="Line 15"/>
          <p:cNvSpPr>
            <a:spLocks noChangeShapeType="1"/>
          </p:cNvSpPr>
          <p:nvPr/>
        </p:nvSpPr>
        <p:spPr bwMode="auto">
          <a:xfrm>
            <a:off x="304800" y="6248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67050"/>
            <a:ext cx="8001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-2108200" y="256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-2108200" y="2705100"/>
            <a:ext cx="13360400" cy="1714500"/>
            <a:chOff x="0" y="1080"/>
            <a:chExt cx="8416" cy="1080"/>
          </a:xfrm>
        </p:grpSpPr>
        <p:sp>
          <p:nvSpPr>
            <p:cNvPr id="57354" name="Rectangle 8"/>
            <p:cNvSpPr>
              <a:spLocks noChangeArrowheads="1"/>
            </p:cNvSpPr>
            <p:nvPr/>
          </p:nvSpPr>
          <p:spPr bwMode="auto">
            <a:xfrm>
              <a:off x="0" y="1080"/>
              <a:ext cx="576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109" tIns="11109" rIns="11109" bIns="11109">
              <a:spAutoFit/>
            </a:bodyPr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57355" name="Rectangle 9"/>
            <p:cNvSpPr>
              <a:spLocks noChangeArrowheads="1"/>
            </p:cNvSpPr>
            <p:nvPr/>
          </p:nvSpPr>
          <p:spPr bwMode="auto">
            <a:xfrm>
              <a:off x="0" y="1080"/>
              <a:ext cx="8416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109" tIns="11109" rIns="11109" bIns="11109"/>
            <a:lstStyle/>
            <a:p>
              <a:pPr eaLnBrk="0" hangingPunct="0"/>
              <a:r>
                <a:rPr lang="es-ES" sz="700">
                  <a:solidFill>
                    <a:srgbClr val="333333"/>
                  </a:solidFill>
                  <a:latin typeface="Arial" pitchFamily="34" charset="0"/>
                </a:rPr>
                <a:t>  </a:t>
              </a:r>
              <a:r>
                <a:rPr lang="es-ES" sz="10800">
                  <a:solidFill>
                    <a:srgbClr val="333333"/>
                  </a:solidFill>
                  <a:latin typeface="Arial" pitchFamily="34" charset="0"/>
                </a:rPr>
                <a:t> </a:t>
              </a:r>
              <a:r>
                <a:rPr lang="es-ES" sz="700">
                  <a:solidFill>
                    <a:srgbClr val="333333"/>
                  </a:solidFill>
                  <a:latin typeface="Arial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7352" name="Picture 10" descr="http://www.iom.edu/layouts/iom_may_2005/images/header/iom_homepage_title_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857250"/>
            <a:ext cx="63436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53" name="Rectangle 11"/>
          <p:cNvSpPr>
            <a:spLocks noChangeArrowheads="1"/>
          </p:cNvSpPr>
          <p:nvPr/>
        </p:nvSpPr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pic>
        <p:nvPicPr>
          <p:cNvPr id="98307" name="Picture 4" descr="http://2.bp.blogspot.com/_dh3oF5ddCjc/SSIBLoVbwuI/AAAAAAAAB7o/rIjMRkof1Ew/s400/or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20662"/>
            <a:ext cx="4572000" cy="537845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</p:pic>
      <p:sp>
        <p:nvSpPr>
          <p:cNvPr id="98308" name="3 CuadroTexto"/>
          <p:cNvSpPr txBox="1">
            <a:spLocks noChangeArrowheads="1"/>
          </p:cNvSpPr>
          <p:nvPr/>
        </p:nvSpPr>
        <p:spPr bwMode="auto">
          <a:xfrm>
            <a:off x="683568" y="324147"/>
            <a:ext cx="8072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“Señor: te pido </a:t>
            </a:r>
            <a:r>
              <a:rPr lang="es-AR" b="1" dirty="0" smtClean="0">
                <a:solidFill>
                  <a:srgbClr val="FF0000"/>
                </a:solidFill>
              </a:rPr>
              <a:t>que no </a:t>
            </a:r>
            <a:r>
              <a:rPr lang="es-AR" b="1" dirty="0">
                <a:solidFill>
                  <a:srgbClr val="FF0000"/>
                </a:solidFill>
              </a:rPr>
              <a:t>se </a:t>
            </a:r>
            <a:r>
              <a:rPr lang="es-AR" b="1" dirty="0" smtClean="0">
                <a:solidFill>
                  <a:srgbClr val="FF0000"/>
                </a:solidFill>
              </a:rPr>
              <a:t>equivoquen en mi grupo </a:t>
            </a:r>
            <a:r>
              <a:rPr lang="es-AR" b="1" dirty="0">
                <a:solidFill>
                  <a:srgbClr val="FF0000"/>
                </a:solidFill>
              </a:rPr>
              <a:t>y </a:t>
            </a:r>
            <a:r>
              <a:rPr lang="es-AR" b="1" dirty="0" smtClean="0">
                <a:solidFill>
                  <a:srgbClr val="FF0000"/>
                </a:solidFill>
              </a:rPr>
              <a:t>factor…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5"/>
          <p:cNvSpPr txBox="1">
            <a:spLocks noChangeArrowheads="1"/>
          </p:cNvSpPr>
          <p:nvPr/>
        </p:nvSpPr>
        <p:spPr bwMode="auto">
          <a:xfrm>
            <a:off x="457200" y="236538"/>
            <a:ext cx="84582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36538">
              <a:spcBef>
                <a:spcPct val="50000"/>
              </a:spcBef>
              <a:buFont typeface="Symbol" pitchFamily="18" charset="2"/>
              <a:buNone/>
              <a:tabLst>
                <a:tab pos="674688" algn="l"/>
              </a:tabLst>
            </a:pPr>
            <a:r>
              <a:rPr lang="es-ES" sz="2800"/>
              <a:t>       Favorecer el reporte de incidentes </a:t>
            </a:r>
          </a:p>
          <a:p>
            <a:pPr defTabSz="236538">
              <a:spcBef>
                <a:spcPct val="50000"/>
              </a:spcBef>
              <a:buFont typeface="Symbol" pitchFamily="18" charset="2"/>
              <a:buNone/>
              <a:tabLst>
                <a:tab pos="674688" algn="l"/>
              </a:tabLst>
            </a:pPr>
            <a:r>
              <a:rPr lang="es-ES" sz="2800"/>
              <a:t>        y la cultura de Seguridad</a:t>
            </a:r>
          </a:p>
        </p:txBody>
      </p:sp>
      <p:pic>
        <p:nvPicPr>
          <p:cNvPr id="99331" name="Picture 11" descr="http://tbn0.google.com/images?q=tbn:IdJMaLAPSAOUtM:http://europa.eu/abc/12lessons/images/content_resea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071563"/>
            <a:ext cx="2819400" cy="25765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9332" name="Picture 15" descr="http://tbn0.google.com/images?q=tbn:yAIaun2OmZw3qM:http://img.genciencia.com/2008/06/microscopi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596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16" descr="http://tbn0.google.com/images?q=tbn:yAIaun2OmZw3qM:http://img.genciencia.com/2008/06/microscopi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071688"/>
            <a:ext cx="596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3"/>
          <p:cNvSpPr txBox="1">
            <a:spLocks noChangeArrowheads="1"/>
          </p:cNvSpPr>
          <p:nvPr/>
        </p:nvSpPr>
        <p:spPr bwMode="auto">
          <a:xfrm>
            <a:off x="357188" y="1069975"/>
            <a:ext cx="8458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endParaRPr lang="es-AR" sz="2800"/>
          </a:p>
          <a:p>
            <a:pPr>
              <a:buFont typeface="Arial" pitchFamily="34" charset="0"/>
              <a:buNone/>
            </a:pPr>
            <a:endParaRPr lang="es-AR" sz="2800"/>
          </a:p>
          <a:p>
            <a:pPr>
              <a:buFont typeface="Arial" pitchFamily="34" charset="0"/>
              <a:buNone/>
            </a:pPr>
            <a:r>
              <a:rPr lang="es-AR" sz="2800"/>
              <a:t> 	</a:t>
            </a:r>
          </a:p>
          <a:p>
            <a:pPr>
              <a:buFont typeface="Arial" pitchFamily="34" charset="0"/>
              <a:buNone/>
            </a:pPr>
            <a:r>
              <a:rPr lang="es-AR" sz="2800"/>
              <a:t>	Compromiso de líderes</a:t>
            </a:r>
          </a:p>
          <a:p>
            <a:pPr>
              <a:buFont typeface="Arial" pitchFamily="34" charset="0"/>
              <a:buNone/>
            </a:pPr>
            <a:endParaRPr lang="es-AR" sz="2800"/>
          </a:p>
          <a:p>
            <a:pPr>
              <a:buFont typeface="Arial" pitchFamily="34" charset="0"/>
              <a:buNone/>
            </a:pPr>
            <a:endParaRPr lang="es-AR" sz="2800"/>
          </a:p>
          <a:p>
            <a:pPr>
              <a:buFont typeface="Arial" pitchFamily="34" charset="0"/>
              <a:buNone/>
            </a:pPr>
            <a:r>
              <a:rPr lang="es-AR" sz="2800"/>
              <a:t>          Detectar y analizar los incidentes</a:t>
            </a:r>
          </a:p>
          <a:p>
            <a:pPr>
              <a:buFont typeface="Arial" pitchFamily="34" charset="0"/>
              <a:buNone/>
            </a:pPr>
            <a:r>
              <a:rPr lang="es-AR" sz="2800"/>
              <a:t>          de Seguridad</a:t>
            </a:r>
          </a:p>
          <a:p>
            <a:pPr algn="ctr">
              <a:buFont typeface="Arial" pitchFamily="34" charset="0"/>
              <a:buChar char="•"/>
            </a:pPr>
            <a:endParaRPr lang="es-ES" sz="2800"/>
          </a:p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es-ES" sz="2800"/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s-ES" sz="2800"/>
              <a:t>        </a:t>
            </a:r>
          </a:p>
        </p:txBody>
      </p:sp>
      <p:pic>
        <p:nvPicPr>
          <p:cNvPr id="99335" name="Picture 6" descr="http://tbn0.google.com/images?q=tbn:yAIaun2OmZw3qM:http://img.genciencia.com/2008/06/microscopi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165725"/>
            <a:ext cx="596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7" descr="http://tbn0.google.com/images?q=tbn:yAIaun2OmZw3qM:http://img.genciencia.com/2008/06/microscopi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714750"/>
            <a:ext cx="596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8 Rectángulo"/>
          <p:cNvSpPr>
            <a:spLocks noChangeArrowheads="1"/>
          </p:cNvSpPr>
          <p:nvPr/>
        </p:nvSpPr>
        <p:spPr bwMode="auto">
          <a:xfrm>
            <a:off x="1285875" y="5334000"/>
            <a:ext cx="700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s-AR" sz="2800"/>
              <a:t>Trabajar sobre errores potenciales y casi fallas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1438" y="142875"/>
            <a:ext cx="8929687" cy="66436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36538">
              <a:spcBef>
                <a:spcPct val="50000"/>
              </a:spcBef>
              <a:buFont typeface="Symbol" pitchFamily="18" charset="2"/>
              <a:buNone/>
              <a:tabLst>
                <a:tab pos="674688" algn="l"/>
              </a:tabLst>
            </a:pPr>
            <a:r>
              <a:rPr lang="es-ES" sz="2800"/>
              <a:t>       Aprender de los errores</a:t>
            </a:r>
          </a:p>
        </p:txBody>
      </p:sp>
      <p:pic>
        <p:nvPicPr>
          <p:cNvPr id="100355" name="Picture 15" descr="http://tbn0.google.com/images?q=tbn:yAIaun2OmZw3qM:http://img.genciencia.com/2008/06/microscopi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596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16" descr="http://tbn0.google.com/images?q=tbn:yAIaun2OmZw3qM:http://img.genciencia.com/2008/06/microscopi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071813"/>
            <a:ext cx="596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357188" y="2214563"/>
            <a:ext cx="8458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endParaRPr lang="es-AR" sz="2800"/>
          </a:p>
          <a:p>
            <a:pPr>
              <a:buFont typeface="Arial" pitchFamily="34" charset="0"/>
              <a:buNone/>
            </a:pPr>
            <a:endParaRPr lang="es-AR" sz="2800"/>
          </a:p>
          <a:p>
            <a:pPr>
              <a:buFont typeface="Arial" pitchFamily="34" charset="0"/>
              <a:buNone/>
            </a:pPr>
            <a:r>
              <a:rPr lang="es-AR" sz="2800"/>
              <a:t>          Establecer políticas y diseñar algoritmos basados</a:t>
            </a:r>
          </a:p>
          <a:p>
            <a:pPr>
              <a:buFont typeface="Arial" pitchFamily="34" charset="0"/>
              <a:buNone/>
            </a:pPr>
            <a:r>
              <a:rPr lang="es-AR" sz="2800"/>
              <a:t>          en evidencia y lecciones aprendidas</a:t>
            </a:r>
          </a:p>
          <a:p>
            <a:pPr algn="ctr">
              <a:buFont typeface="Arial" pitchFamily="34" charset="0"/>
              <a:buChar char="•"/>
            </a:pPr>
            <a:endParaRPr lang="es-ES" sz="2800"/>
          </a:p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es-ES" sz="2800"/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s-ES" sz="2800"/>
              <a:t>        </a:t>
            </a:r>
          </a:p>
        </p:txBody>
      </p:sp>
      <p:pic>
        <p:nvPicPr>
          <p:cNvPr id="100358" name="Picture 6" descr="http://tbn0.google.com/images?q=tbn:yAIaun2OmZw3qM:http://img.genciencia.com/2008/06/microscopi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357813"/>
            <a:ext cx="596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71438" y="142875"/>
            <a:ext cx="8929687" cy="66436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00360" name="10 Rectángulo"/>
          <p:cNvSpPr>
            <a:spLocks noChangeArrowheads="1"/>
          </p:cNvSpPr>
          <p:nvPr/>
        </p:nvSpPr>
        <p:spPr bwMode="auto">
          <a:xfrm>
            <a:off x="1281113" y="5548313"/>
            <a:ext cx="540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AR" sz="2800"/>
              <a:t>Diseñar  indicadores para monitoreo</a:t>
            </a:r>
          </a:p>
        </p:txBody>
      </p:sp>
      <p:pic>
        <p:nvPicPr>
          <p:cNvPr id="100361" name="Picture 2" descr="http://1.bp.blogspot.com/_dLARJuKuv2M/SO8WYdjONtI/AAAAAAAAAQo/CN8DL6dfcyg/s400/logr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57188"/>
            <a:ext cx="2476500" cy="26479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590800" y="4572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CULTURA DE SEGURIDAD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696200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Cultura donde el personal posee un pensamiento permanente y activo sobre los factores que inducen a errores.</a:t>
            </a:r>
          </a:p>
          <a:p>
            <a:pPr>
              <a:spcBef>
                <a:spcPct val="50000"/>
              </a:spcBef>
            </a:pPr>
            <a:endParaRPr lang="es-ES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Es una cultura abierta que anima a las personas a que hablen sobre sus errores.</a:t>
            </a:r>
          </a:p>
          <a:p>
            <a:pPr>
              <a:spcBef>
                <a:spcPct val="50000"/>
              </a:spcBef>
            </a:pPr>
            <a:endParaRPr lang="es-ES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En las organizaciones con cultura de seguridad, el personal aprende de los errores y cómo corregirlos.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500">
                <a:solidFill>
                  <a:srgbClr val="FFFFFF"/>
                </a:solidFill>
              </a:rPr>
              <a:t>Committe of Experts of Management of Safety and Quality in Health Care. Glossary of terms related to patient and medication safety. (on line) Disponible en http://www.errorenmedicina.anm.edu.ar/pdf/COE_patient_and_medication_safety_gl.pdf. Accedido el 12-02-08</a:t>
            </a: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609600" y="5867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774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3 Imagen" descr="neonatologia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5572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4 CuadroTexto"/>
          <p:cNvSpPr txBox="1">
            <a:spLocks noChangeArrowheads="1"/>
          </p:cNvSpPr>
          <p:nvPr/>
        </p:nvSpPr>
        <p:spPr bwMode="auto">
          <a:xfrm>
            <a:off x="6286500" y="1571625"/>
            <a:ext cx="2428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500">
                <a:solidFill>
                  <a:srgbClr val="C00000"/>
                </a:solidFill>
              </a:rPr>
              <a:t>Gestión de la Seguridad del Paciente desde el aspecto operativo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 descr="http://www.courseserver.com/aorn/images/SwissChee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2638" y="-387350"/>
            <a:ext cx="11304588" cy="83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71438" y="71438"/>
            <a:ext cx="9001125" cy="66436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67709" y="1639247"/>
            <a:ext cx="658866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es-AR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dirty="0" smtClean="0">
                <a:solidFill>
                  <a:srgbClr val="002060"/>
                </a:solidFill>
              </a:rPr>
              <a:t>Correcta </a:t>
            </a:r>
            <a:r>
              <a:rPr lang="es-AR" sz="2000" dirty="0">
                <a:solidFill>
                  <a:srgbClr val="002060"/>
                </a:solidFill>
              </a:rPr>
              <a:t>identificación del </a:t>
            </a:r>
            <a:r>
              <a:rPr lang="es-AR" sz="2000" dirty="0" smtClean="0">
                <a:solidFill>
                  <a:srgbClr val="002060"/>
                </a:solidFill>
              </a:rPr>
              <a:t>paciente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es-AR" sz="20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dirty="0" smtClean="0">
                <a:solidFill>
                  <a:srgbClr val="002060"/>
                </a:solidFill>
              </a:rPr>
              <a:t>Correcta identificación de muestras y de bolsas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es-AR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dirty="0" smtClean="0">
                <a:solidFill>
                  <a:srgbClr val="002060"/>
                </a:solidFill>
              </a:rPr>
              <a:t>Capacitación </a:t>
            </a:r>
            <a:r>
              <a:rPr lang="es-AR" sz="2000" dirty="0">
                <a:solidFill>
                  <a:srgbClr val="002060"/>
                </a:solidFill>
              </a:rPr>
              <a:t>y </a:t>
            </a:r>
            <a:r>
              <a:rPr lang="es-AR" sz="2000" dirty="0" smtClean="0">
                <a:solidFill>
                  <a:srgbClr val="002060"/>
                </a:solidFill>
              </a:rPr>
              <a:t>competencia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es-AR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dirty="0" smtClean="0">
                <a:solidFill>
                  <a:srgbClr val="002060"/>
                </a:solidFill>
              </a:rPr>
              <a:t>Traspaso </a:t>
            </a:r>
            <a:r>
              <a:rPr lang="es-AR" sz="2000" dirty="0">
                <a:solidFill>
                  <a:srgbClr val="002060"/>
                </a:solidFill>
              </a:rPr>
              <a:t>de información clínica</a:t>
            </a:r>
            <a:endParaRPr lang="es-AR" sz="2000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90966" y="692696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Recomendaciones clave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56420"/>
            <a:ext cx="2309055" cy="163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ourseserver.com/aorn/images/SwissChee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86886"/>
            <a:ext cx="3411437" cy="25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6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8" y="1268760"/>
            <a:ext cx="79744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8" y="3717032"/>
            <a:ext cx="794164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9512" y="6392361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 err="1" smtClean="0"/>
              <a:t>Vítolo</a:t>
            </a:r>
            <a:r>
              <a:rPr lang="es-AR" sz="800" dirty="0" smtClean="0"/>
              <a:t> Fabián. Errores en el proceso de transfusión: Volver a lo básico. Noble Compañía de Seguros. Recomendación Junio </a:t>
            </a:r>
            <a:r>
              <a:rPr lang="es-AR" sz="800" dirty="0"/>
              <a:t>2013</a:t>
            </a:r>
          </a:p>
          <a:p>
            <a:endParaRPr lang="es-AR" sz="8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6392361"/>
            <a:ext cx="5328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3" y="1340768"/>
            <a:ext cx="794164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6" y="3933056"/>
            <a:ext cx="79363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6392361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 err="1" smtClean="0"/>
              <a:t>Vítolo</a:t>
            </a:r>
            <a:r>
              <a:rPr lang="es-AR" sz="800" dirty="0" smtClean="0"/>
              <a:t> Fabián. Errores en el proceso de transfusión: Volver a lo básico. Noble Compañía de Seguros. Recomendación Junio </a:t>
            </a:r>
            <a:r>
              <a:rPr lang="es-AR" sz="800" dirty="0"/>
              <a:t>2013</a:t>
            </a:r>
          </a:p>
          <a:p>
            <a:endParaRPr lang="es-AR" sz="8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51520" y="6392361"/>
            <a:ext cx="5328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57188"/>
            <a:ext cx="3857625" cy="5699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5 Conector angular"/>
          <p:cNvCxnSpPr/>
          <p:nvPr/>
        </p:nvCxnSpPr>
        <p:spPr>
          <a:xfrm>
            <a:off x="6500813" y="928688"/>
            <a:ext cx="1071562" cy="500062"/>
          </a:xfrm>
          <a:prstGeom prst="bentConnector3">
            <a:avLst>
              <a:gd name="adj1" fmla="val 98075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 flipV="1">
            <a:off x="6429375" y="4929188"/>
            <a:ext cx="1143000" cy="500062"/>
          </a:xfrm>
          <a:prstGeom prst="bentConnector3">
            <a:avLst>
              <a:gd name="adj1" fmla="val 100704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 rot="10800000" flipV="1">
            <a:off x="1500188" y="928688"/>
            <a:ext cx="1000125" cy="500062"/>
          </a:xfrm>
          <a:prstGeom prst="bentConnector3">
            <a:avLst>
              <a:gd name="adj1" fmla="val 101509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/>
          <p:nvPr/>
        </p:nvCxnSpPr>
        <p:spPr>
          <a:xfrm rot="10800000">
            <a:off x="1500188" y="4857750"/>
            <a:ext cx="1000125" cy="500063"/>
          </a:xfrm>
          <a:prstGeom prst="bentConnector3">
            <a:avLst>
              <a:gd name="adj1" fmla="val 9893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23 CuadroTexto"/>
          <p:cNvSpPr txBox="1">
            <a:spLocks noChangeArrowheads="1"/>
          </p:cNvSpPr>
          <p:nvPr/>
        </p:nvSpPr>
        <p:spPr bwMode="auto">
          <a:xfrm>
            <a:off x="6643688" y="1443038"/>
            <a:ext cx="1785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>
                <a:solidFill>
                  <a:srgbClr val="000000"/>
                </a:solidFill>
              </a:rPr>
              <a:t>44.000 a 98.000 muertes</a:t>
            </a:r>
          </a:p>
        </p:txBody>
      </p:sp>
      <p:sp>
        <p:nvSpPr>
          <p:cNvPr id="16394" name="24 CuadroTexto"/>
          <p:cNvSpPr txBox="1">
            <a:spLocks noChangeArrowheads="1"/>
          </p:cNvSpPr>
          <p:nvPr/>
        </p:nvSpPr>
        <p:spPr bwMode="auto">
          <a:xfrm>
            <a:off x="357188" y="1447800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>
                <a:solidFill>
                  <a:srgbClr val="000000"/>
                </a:solidFill>
              </a:rPr>
              <a:t>Errores médicos</a:t>
            </a:r>
          </a:p>
        </p:txBody>
      </p:sp>
      <p:sp>
        <p:nvSpPr>
          <p:cNvPr id="16395" name="25 CuadroTexto"/>
          <p:cNvSpPr txBox="1">
            <a:spLocks noChangeArrowheads="1"/>
          </p:cNvSpPr>
          <p:nvPr/>
        </p:nvSpPr>
        <p:spPr bwMode="auto">
          <a:xfrm>
            <a:off x="6643688" y="4143375"/>
            <a:ext cx="185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>
                <a:solidFill>
                  <a:srgbClr val="000000"/>
                </a:solidFill>
              </a:rPr>
              <a:t>1 avión cada 2 días</a:t>
            </a:r>
          </a:p>
        </p:txBody>
      </p:sp>
      <p:sp>
        <p:nvSpPr>
          <p:cNvPr id="16397" name="24 CuadroTexto"/>
          <p:cNvSpPr txBox="1">
            <a:spLocks noChangeArrowheads="1"/>
          </p:cNvSpPr>
          <p:nvPr/>
        </p:nvSpPr>
        <p:spPr bwMode="auto">
          <a:xfrm>
            <a:off x="428625" y="4038600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>
                <a:solidFill>
                  <a:srgbClr val="000000"/>
                </a:solidFill>
              </a:rPr>
              <a:t>Eventos evitables</a:t>
            </a:r>
          </a:p>
        </p:txBody>
      </p:sp>
      <p:sp>
        <p:nvSpPr>
          <p:cNvPr id="58380" name="Rectangle 14"/>
          <p:cNvSpPr>
            <a:spLocks noChangeArrowheads="1"/>
          </p:cNvSpPr>
          <p:nvPr/>
        </p:nvSpPr>
        <p:spPr bwMode="auto">
          <a:xfrm>
            <a:off x="0" y="6400800"/>
            <a:ext cx="693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AR" sz="1200">
                <a:solidFill>
                  <a:srgbClr val="000000"/>
                </a:solidFill>
                <a:cs typeface="Times New Roman" pitchFamily="18" charset="0"/>
              </a:rPr>
              <a:t>1.</a:t>
            </a:r>
            <a:r>
              <a:rPr lang="es-AR" sz="700">
                <a:solidFill>
                  <a:srgbClr val="000000"/>
                </a:solidFill>
                <a:cs typeface="Times New Roman" pitchFamily="18" charset="0"/>
              </a:rPr>
              <a:t>     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Kohn LT, Corrigan JM, Donalson MS. To err is human: building a safer health system. Committe</a:t>
            </a:r>
            <a:r>
              <a:rPr lang="es-AR" sz="1200">
                <a:solidFill>
                  <a:srgbClr val="000000"/>
                </a:solidFill>
                <a:cs typeface="Times New Roman" pitchFamily="18" charset="0"/>
              </a:rPr>
              <a:t> on Quality of Health Care in America. Institute of Medicine. Washington (DC). National Academy Press; 1999.</a:t>
            </a:r>
          </a:p>
          <a:p>
            <a:pPr algn="just" eaLnBrk="0" hangingPunct="0"/>
            <a:endParaRPr lang="es-AR">
              <a:solidFill>
                <a:srgbClr val="000000"/>
              </a:solidFill>
            </a:endParaRPr>
          </a:p>
        </p:txBody>
      </p:sp>
      <p:sp>
        <p:nvSpPr>
          <p:cNvPr id="58381" name="Line 15"/>
          <p:cNvSpPr>
            <a:spLocks noChangeShapeType="1"/>
          </p:cNvSpPr>
          <p:nvPr/>
        </p:nvSpPr>
        <p:spPr bwMode="auto">
          <a:xfrm>
            <a:off x="76200" y="64008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  <p:bldP spid="1639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galeon.hispavista.com/lideresf1/img/liderazgoAutocra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00125"/>
            <a:ext cx="65722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571625" y="357188"/>
            <a:ext cx="6000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3500" dirty="0">
                <a:solidFill>
                  <a:schemeClr val="accent6"/>
                </a:solidFill>
                <a:cs typeface="+mn-cs"/>
              </a:rPr>
              <a:t>Liderazgo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2143125" y="2714625"/>
            <a:ext cx="56435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5000" b="1">
                <a:solidFill>
                  <a:srgbClr val="FF0000"/>
                </a:solidFill>
              </a:rPr>
              <a:t>50 %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143750" y="2000250"/>
            <a:ext cx="857250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7250" y="1385888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480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La Seguridad del Paciente</a:t>
            </a:r>
          </a:p>
          <a:p>
            <a:pPr algn="ctr" eaLnBrk="1" hangingPunct="1">
              <a:buFontTx/>
              <a:buNone/>
            </a:pPr>
            <a:r>
              <a:rPr lang="es-ES" sz="480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NO ES una prioridad</a:t>
            </a:r>
          </a:p>
          <a:p>
            <a:pPr algn="ctr" eaLnBrk="1" hangingPunct="1">
              <a:buFontTx/>
              <a:buNone/>
            </a:pPr>
            <a:endParaRPr lang="es-ES" sz="4800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1318" name="5 Rectángulo"/>
          <p:cNvSpPr>
            <a:spLocks noChangeArrowheads="1"/>
          </p:cNvSpPr>
          <p:nvPr/>
        </p:nvSpPr>
        <p:spPr bwMode="auto">
          <a:xfrm>
            <a:off x="142875" y="3473450"/>
            <a:ext cx="8839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ES" sz="700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Es una condición previa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785813" y="415925"/>
            <a:ext cx="735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3333CC"/>
                </a:solidFill>
              </a:rPr>
              <a:t>ELECCIÓN</a:t>
            </a:r>
          </a:p>
        </p:txBody>
      </p:sp>
      <p:pic>
        <p:nvPicPr>
          <p:cNvPr id="123907" name="Picture 6" descr="http://www.bloglandia.com/salud/images/bifurc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14500"/>
            <a:ext cx="6143625" cy="4621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37893" name="4 CuadroTexto"/>
          <p:cNvSpPr txBox="1">
            <a:spLocks noChangeArrowheads="1"/>
          </p:cNvSpPr>
          <p:nvPr/>
        </p:nvSpPr>
        <p:spPr bwMode="auto">
          <a:xfrm>
            <a:off x="2571750" y="2451100"/>
            <a:ext cx="16430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000" b="1">
                <a:solidFill>
                  <a:srgbClr val="FF0000"/>
                </a:solidFill>
              </a:rPr>
              <a:t>BIEN 		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5572125" y="2428875"/>
            <a:ext cx="16430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000" b="1">
                <a:solidFill>
                  <a:srgbClr val="FF0000"/>
                </a:solidFill>
              </a:rPr>
              <a:t>MEJOR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ordtracker.com/attachments/LinkedI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74320"/>
            <a:ext cx="20050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www.smjaen.com/wp-content/uploads/2012/06/ema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4482107"/>
            <a:ext cx="13033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6 CuadroTexto"/>
          <p:cNvSpPr txBox="1">
            <a:spLocks noChangeArrowheads="1"/>
          </p:cNvSpPr>
          <p:nvPr/>
        </p:nvSpPr>
        <p:spPr bwMode="auto">
          <a:xfrm>
            <a:off x="3487738" y="4888507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smtClean="0">
                <a:solidFill>
                  <a:prstClr val="black"/>
                </a:solidFill>
              </a:rPr>
              <a:t>apalacios@cas.austral.edu.ar</a:t>
            </a:r>
          </a:p>
        </p:txBody>
      </p:sp>
      <p:sp>
        <p:nvSpPr>
          <p:cNvPr id="3077" name="7 CuadroTexto"/>
          <p:cNvSpPr txBox="1">
            <a:spLocks noChangeArrowheads="1"/>
          </p:cNvSpPr>
          <p:nvPr/>
        </p:nvSpPr>
        <p:spPr bwMode="auto">
          <a:xfrm>
            <a:off x="3427413" y="5909270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dirty="0" smtClean="0">
                <a:solidFill>
                  <a:prstClr val="black"/>
                </a:solidFill>
              </a:rPr>
              <a:t>www.linkedin.com/in/arielpalacios/es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800">
              <a:solidFill>
                <a:prstClr val="white"/>
              </a:solidFill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6342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1 Rectángulo"/>
          <p:cNvSpPr>
            <a:spLocks noChangeArrowheads="1"/>
          </p:cNvSpPr>
          <p:nvPr/>
        </p:nvSpPr>
        <p:spPr bwMode="auto">
          <a:xfrm>
            <a:off x="2484438" y="3101330"/>
            <a:ext cx="312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AR" sz="1800" b="1" smtClean="0">
                <a:solidFill>
                  <a:srgbClr val="00463E"/>
                </a:solidFill>
                <a:cs typeface="Times New Roman" pitchFamily="18" charset="0"/>
              </a:rPr>
              <a:t> Lic.  Ariel Alejandro Palacios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63713" y="2564904"/>
            <a:ext cx="5903912" cy="13681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8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-1732"/>
            <a:ext cx="27733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8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ccidentaldeaths"/>
          <p:cNvPicPr>
            <a:picLocks noChangeAspect="1" noChangeArrowheads="1"/>
          </p:cNvPicPr>
          <p:nvPr/>
        </p:nvPicPr>
        <p:blipFill>
          <a:blip r:embed="rId2"/>
          <a:srcRect t="-703" b="499"/>
          <a:stretch>
            <a:fillRect/>
          </a:stretch>
        </p:blipFill>
        <p:spPr bwMode="auto">
          <a:xfrm>
            <a:off x="630238" y="738188"/>
            <a:ext cx="797401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800" y="6324600"/>
            <a:ext cx="739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solidFill>
                  <a:srgbClr val="000000"/>
                </a:solidFill>
                <a:latin typeface="Arial" pitchFamily="34" charset="0"/>
              </a:rPr>
              <a:t>Leape, Lucian. Harvard School of Medicine. 2000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7620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5" y="1424533"/>
            <a:ext cx="889248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48469"/>
            <a:ext cx="5010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5793507"/>
            <a:ext cx="837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Fuente</a:t>
            </a:r>
            <a:r>
              <a:rPr lang="en-US" sz="1400" dirty="0"/>
              <a:t>: Annual SHOT Report 2011. Summary. </a:t>
            </a:r>
            <a:r>
              <a:rPr lang="en-US" sz="1400" dirty="0" smtClean="0"/>
              <a:t>www.shotuk.org</a:t>
            </a:r>
          </a:p>
          <a:p>
            <a:r>
              <a:rPr lang="en-US" sz="1400" dirty="0" err="1" smtClean="0"/>
              <a:t>Adapatación</a:t>
            </a:r>
            <a:r>
              <a:rPr lang="en-US" sz="1400" dirty="0" smtClean="0"/>
              <a:t> </a:t>
            </a:r>
            <a:r>
              <a:rPr lang="en-US" sz="1400" dirty="0" err="1" smtClean="0"/>
              <a:t>Fabián</a:t>
            </a:r>
            <a:r>
              <a:rPr lang="en-US" sz="1400" dirty="0" smtClean="0"/>
              <a:t> </a:t>
            </a:r>
            <a:r>
              <a:rPr lang="en-US" sz="1400" dirty="0" err="1" smtClean="0"/>
              <a:t>Vítolo</a:t>
            </a:r>
            <a:r>
              <a:rPr lang="en-US" sz="1400" dirty="0" smtClean="0"/>
              <a:t>, Noble </a:t>
            </a:r>
            <a:r>
              <a:rPr lang="en-US" sz="1400" dirty="0" err="1" smtClean="0"/>
              <a:t>Compañia</a:t>
            </a:r>
            <a:r>
              <a:rPr lang="en-US" sz="1400" dirty="0" smtClean="0"/>
              <a:t> de </a:t>
            </a:r>
            <a:r>
              <a:rPr lang="en-US" sz="1400" dirty="0" err="1" smtClean="0"/>
              <a:t>Seguros</a:t>
            </a:r>
            <a:endParaRPr lang="es-AR" sz="14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6392361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 err="1" smtClean="0"/>
              <a:t>Vítolo</a:t>
            </a:r>
            <a:r>
              <a:rPr lang="es-AR" sz="800" dirty="0" smtClean="0"/>
              <a:t> Fabián. Errores en el proceso de transfusión: Volver a lo básico. Noble Compañía de Seguros. Recomendación Junio </a:t>
            </a:r>
            <a:r>
              <a:rPr lang="es-AR" sz="800" dirty="0"/>
              <a:t>2013</a:t>
            </a:r>
          </a:p>
          <a:p>
            <a:endParaRPr lang="es-AR" sz="8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6392361"/>
            <a:ext cx="5328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1619672" y="44705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Eventos adversos relacionados a transfusiones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3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2982" y="6381328"/>
            <a:ext cx="7489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err="1" smtClean="0"/>
              <a:t>The</a:t>
            </a:r>
            <a:r>
              <a:rPr lang="es-AR" sz="1200" dirty="0" smtClean="0"/>
              <a:t> </a:t>
            </a:r>
            <a:r>
              <a:rPr lang="es-AR" sz="1200" dirty="0" err="1" smtClean="0"/>
              <a:t>Joint</a:t>
            </a:r>
            <a:r>
              <a:rPr lang="es-AR" sz="1200" dirty="0" smtClean="0"/>
              <a:t> </a:t>
            </a:r>
            <a:r>
              <a:rPr lang="es-AR" sz="1200" dirty="0" err="1" smtClean="0"/>
              <a:t>Commission</a:t>
            </a:r>
            <a:r>
              <a:rPr lang="es-AR" sz="1200" dirty="0" smtClean="0"/>
              <a:t>. Disponible en http</a:t>
            </a:r>
            <a:r>
              <a:rPr lang="es-AR" sz="1200" dirty="0"/>
              <a:t>://www.jointcommission.org/sentinel_event.aspx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395536" y="6381328"/>
            <a:ext cx="5760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5374"/>
            <a:ext cx="7344816" cy="528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60" y="0"/>
            <a:ext cx="923486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5229200"/>
            <a:ext cx="7416824" cy="216024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96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ema de Office">
  <a:themeElements>
    <a:clrScheme name="1_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6_Diseño predeterminado">
  <a:themeElements>
    <a:clrScheme name="3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iseño predeterminado">
  <a:themeElements>
    <a:clrScheme name="4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iseño predeterminado">
  <a:themeElements>
    <a:clrScheme name="4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2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Diseño predeterminado">
  <a:themeElements>
    <a:clrScheme name="1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2466</TotalTime>
  <Words>1693</Words>
  <Application>Microsoft Office PowerPoint</Application>
  <PresentationFormat>Presentación en pantalla (4:3)</PresentationFormat>
  <Paragraphs>263</Paragraphs>
  <Slides>64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64</vt:i4>
      </vt:variant>
    </vt:vector>
  </HeadingPairs>
  <TitlesOfParts>
    <vt:vector size="87" baseType="lpstr">
      <vt:lpstr>Diseño predeterminado</vt:lpstr>
      <vt:lpstr>1_Diseño predeterminado</vt:lpstr>
      <vt:lpstr>4_Diseño predeterminado</vt:lpstr>
      <vt:lpstr>2_Diseño predeterminado</vt:lpstr>
      <vt:lpstr>7_Diseño predeterminado</vt:lpstr>
      <vt:lpstr>13_Diseño predeterminado</vt:lpstr>
      <vt:lpstr>14_Diseño predeterminado</vt:lpstr>
      <vt:lpstr>17_Diseño predeterminado</vt:lpstr>
      <vt:lpstr>2_Tema de Office</vt:lpstr>
      <vt:lpstr>1_Tema de Office</vt:lpstr>
      <vt:lpstr>25_Diseño predeterminado</vt:lpstr>
      <vt:lpstr>26_Diseño predeterminado</vt:lpstr>
      <vt:lpstr>5_Diseño predeterminado</vt:lpstr>
      <vt:lpstr>2_Default Design</vt:lpstr>
      <vt:lpstr>11_Diseño predeterminado</vt:lpstr>
      <vt:lpstr>20_Diseño predeterminado</vt:lpstr>
      <vt:lpstr>3_Tema de Office</vt:lpstr>
      <vt:lpstr>29_Diseño predeterminado</vt:lpstr>
      <vt:lpstr>Tema de Office</vt:lpstr>
      <vt:lpstr>5_Tema de Office</vt:lpstr>
      <vt:lpstr>4_Tema de Office</vt:lpstr>
      <vt:lpstr>Gráfico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APALACIOS</dc:creator>
  <cp:lastModifiedBy>LOREYARI</cp:lastModifiedBy>
  <cp:revision>224</cp:revision>
  <dcterms:created xsi:type="dcterms:W3CDTF">2007-12-14T12:28:55Z</dcterms:created>
  <dcterms:modified xsi:type="dcterms:W3CDTF">2013-07-31T19:40:27Z</dcterms:modified>
</cp:coreProperties>
</file>